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6" r:id="rId24"/>
    <p:sldId id="279" r:id="rId25"/>
    <p:sldId id="280" r:id="rId26"/>
    <p:sldId id="281" r:id="rId27"/>
    <p:sldId id="282" r:id="rId28"/>
    <p:sldId id="283" r:id="rId29"/>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DM Sans" pitchFamily="2" charset="0"/>
      <p:regular r:id="rId34"/>
      <p:bold r:id="rId35"/>
      <p:italic r:id="rId36"/>
      <p:boldItalic r:id="rId37"/>
    </p:embeddedFont>
    <p:embeddedFont>
      <p:font typeface="DM Sans Bold" charset="0"/>
      <p:regular r:id="rId38"/>
    </p:embeddedFont>
    <p:embeddedFont>
      <p:font typeface="DM Sans Italics" panose="020B0604020202020204" charset="0"/>
      <p:regular r:id="rId39"/>
    </p:embeddedFont>
    <p:embeddedFont>
      <p:font typeface="TAN Meringue"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0" d="100"/>
          <a:sy n="30" d="100"/>
        </p:scale>
        <p:origin x="1632" y="49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35" b="7835"/>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4F0E1">
                <a:alpha val="89804"/>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520"/>
                </a:lnSpc>
              </a:pPr>
              <a:endParaRPr/>
            </a:p>
          </p:txBody>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48392" y="4972050"/>
            <a:ext cx="669572" cy="669572"/>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108324" y="4972050"/>
            <a:ext cx="669572" cy="669572"/>
          </a:xfrm>
          <a:prstGeom prst="rect">
            <a:avLst/>
          </a:prstGeom>
        </p:spPr>
      </p:pic>
      <p:sp>
        <p:nvSpPr>
          <p:cNvPr id="8" name="TextBox 8"/>
          <p:cNvSpPr txBox="1"/>
          <p:nvPr/>
        </p:nvSpPr>
        <p:spPr>
          <a:xfrm>
            <a:off x="1171493" y="2655345"/>
            <a:ext cx="15945014" cy="3043427"/>
          </a:xfrm>
          <a:prstGeom prst="rect">
            <a:avLst/>
          </a:prstGeom>
        </p:spPr>
        <p:txBody>
          <a:bodyPr lIns="0" tIns="0" rIns="0" bIns="0" rtlCol="0" anchor="t">
            <a:spAutoFit/>
          </a:bodyPr>
          <a:lstStyle/>
          <a:p>
            <a:pPr algn="ctr">
              <a:lnSpc>
                <a:spcPts val="15581"/>
              </a:lnSpc>
            </a:pPr>
            <a:r>
              <a:rPr lang="en-US" sz="9559" dirty="0">
                <a:solidFill>
                  <a:srgbClr val="39543B"/>
                </a:solidFill>
                <a:latin typeface="TAN Meringue"/>
              </a:rPr>
              <a:t>BUTTERFLY WINGS</a:t>
            </a:r>
          </a:p>
          <a:p>
            <a:pPr algn="ctr">
              <a:lnSpc>
                <a:spcPts val="8573"/>
              </a:lnSpc>
            </a:pPr>
            <a:r>
              <a:rPr lang="en-US" sz="5259" dirty="0">
                <a:solidFill>
                  <a:srgbClr val="39543B"/>
                </a:solidFill>
                <a:latin typeface="DM Sans"/>
              </a:rPr>
              <a:t>INSPIRED</a:t>
            </a:r>
          </a:p>
        </p:txBody>
      </p:sp>
      <p:sp>
        <p:nvSpPr>
          <p:cNvPr id="9" name="TextBox 9"/>
          <p:cNvSpPr txBox="1"/>
          <p:nvPr/>
        </p:nvSpPr>
        <p:spPr>
          <a:xfrm>
            <a:off x="1171493" y="6024314"/>
            <a:ext cx="15945014" cy="1441451"/>
          </a:xfrm>
          <a:prstGeom prst="rect">
            <a:avLst/>
          </a:prstGeom>
        </p:spPr>
        <p:txBody>
          <a:bodyPr lIns="0" tIns="0" rIns="0" bIns="0" rtlCol="0" anchor="t">
            <a:spAutoFit/>
          </a:bodyPr>
          <a:lstStyle/>
          <a:p>
            <a:pPr algn="ctr">
              <a:lnSpc>
                <a:spcPts val="11899"/>
              </a:lnSpc>
              <a:spcBef>
                <a:spcPct val="0"/>
              </a:spcBef>
            </a:pPr>
            <a:r>
              <a:rPr lang="en-US" sz="8499">
                <a:solidFill>
                  <a:srgbClr val="39543B"/>
                </a:solidFill>
                <a:latin typeface="DM Sans"/>
              </a:rPr>
              <a:t>PHOTOVOLTAIC ABSORBERS</a:t>
            </a:r>
          </a:p>
        </p:txBody>
      </p:sp>
      <p:sp>
        <p:nvSpPr>
          <p:cNvPr id="10" name="TextBox 10"/>
          <p:cNvSpPr txBox="1"/>
          <p:nvPr/>
        </p:nvSpPr>
        <p:spPr>
          <a:xfrm>
            <a:off x="1448392" y="1470715"/>
            <a:ext cx="7107776" cy="405765"/>
          </a:xfrm>
          <a:prstGeom prst="rect">
            <a:avLst/>
          </a:prstGeom>
        </p:spPr>
        <p:txBody>
          <a:bodyPr lIns="0" tIns="0" rIns="0" bIns="0" rtlCol="0" anchor="t">
            <a:spAutoFit/>
          </a:bodyPr>
          <a:lstStyle/>
          <a:p>
            <a:pPr algn="ctr">
              <a:lnSpc>
                <a:spcPts val="3359"/>
              </a:lnSpc>
              <a:spcBef>
                <a:spcPct val="0"/>
              </a:spcBef>
            </a:pPr>
            <a:r>
              <a:rPr lang="en-US" sz="2400" dirty="0">
                <a:solidFill>
                  <a:srgbClr val="39543B"/>
                </a:solidFill>
                <a:latin typeface="DM Sans"/>
              </a:rPr>
              <a:t>ELEMENTS OF BIOLOGY: PROJECT PRESENTATION</a:t>
            </a:r>
          </a:p>
        </p:txBody>
      </p:sp>
      <p:sp>
        <p:nvSpPr>
          <p:cNvPr id="11" name="TextBox 11"/>
          <p:cNvSpPr txBox="1"/>
          <p:nvPr/>
        </p:nvSpPr>
        <p:spPr>
          <a:xfrm>
            <a:off x="14346739" y="8483067"/>
            <a:ext cx="2431156" cy="405765"/>
          </a:xfrm>
          <a:prstGeom prst="rect">
            <a:avLst/>
          </a:prstGeom>
        </p:spPr>
        <p:txBody>
          <a:bodyPr lIns="0" tIns="0" rIns="0" bIns="0" rtlCol="0" anchor="t">
            <a:spAutoFit/>
          </a:bodyPr>
          <a:lstStyle/>
          <a:p>
            <a:pPr algn="ctr">
              <a:lnSpc>
                <a:spcPts val="3359"/>
              </a:lnSpc>
              <a:spcBef>
                <a:spcPct val="0"/>
              </a:spcBef>
            </a:pPr>
            <a:r>
              <a:rPr lang="en-US" sz="2400">
                <a:solidFill>
                  <a:srgbClr val="39543B"/>
                </a:solidFill>
                <a:latin typeface="DM Sans"/>
              </a:rPr>
              <a:t>OCTOBER, 2022</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par>
                                <p:cTn id="22" presetID="22" presetClass="entr" presetSubtype="4"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0E1"/>
        </a:solidFill>
        <a:effectLst/>
      </p:bgPr>
    </p:bg>
    <p:spTree>
      <p:nvGrpSpPr>
        <p:cNvPr id="1" name=""/>
        <p:cNvGrpSpPr/>
        <p:nvPr/>
      </p:nvGrpSpPr>
      <p:grpSpPr>
        <a:xfrm>
          <a:off x="0" y="0"/>
          <a:ext cx="0" cy="0"/>
          <a:chOff x="0" y="0"/>
          <a:chExt cx="0" cy="0"/>
        </a:xfrm>
      </p:grpSpPr>
      <p:grpSp>
        <p:nvGrpSpPr>
          <p:cNvPr id="2" name="Group 2"/>
          <p:cNvGrpSpPr/>
          <p:nvPr/>
        </p:nvGrpSpPr>
        <p:grpSpPr>
          <a:xfrm>
            <a:off x="487693" y="5143500"/>
            <a:ext cx="17413967" cy="4682594"/>
            <a:chOff x="0" y="0"/>
            <a:chExt cx="4586394" cy="1233276"/>
          </a:xfrm>
        </p:grpSpPr>
        <p:sp>
          <p:nvSpPr>
            <p:cNvPr id="3" name="Freeform 3"/>
            <p:cNvSpPr/>
            <p:nvPr/>
          </p:nvSpPr>
          <p:spPr>
            <a:xfrm>
              <a:off x="0" y="0"/>
              <a:ext cx="4586394" cy="1233276"/>
            </a:xfrm>
            <a:custGeom>
              <a:avLst/>
              <a:gdLst/>
              <a:ahLst/>
              <a:cxnLst/>
              <a:rect l="l" t="t" r="r" b="b"/>
              <a:pathLst>
                <a:path w="4586394" h="1233276">
                  <a:moveTo>
                    <a:pt x="22674" y="0"/>
                  </a:moveTo>
                  <a:lnTo>
                    <a:pt x="4563721" y="0"/>
                  </a:lnTo>
                  <a:cubicBezTo>
                    <a:pt x="4576243" y="0"/>
                    <a:pt x="4586394" y="10151"/>
                    <a:pt x="4586394" y="22674"/>
                  </a:cubicBezTo>
                  <a:lnTo>
                    <a:pt x="4586394" y="1210602"/>
                  </a:lnTo>
                  <a:cubicBezTo>
                    <a:pt x="4586394" y="1223124"/>
                    <a:pt x="4576243" y="1233276"/>
                    <a:pt x="4563721" y="1233276"/>
                  </a:cubicBezTo>
                  <a:lnTo>
                    <a:pt x="22674" y="1233276"/>
                  </a:lnTo>
                  <a:cubicBezTo>
                    <a:pt x="16660" y="1233276"/>
                    <a:pt x="10893" y="1230887"/>
                    <a:pt x="6641" y="1226635"/>
                  </a:cubicBezTo>
                  <a:cubicBezTo>
                    <a:pt x="2389" y="1222383"/>
                    <a:pt x="0" y="1216615"/>
                    <a:pt x="0" y="1210602"/>
                  </a:cubicBezTo>
                  <a:lnTo>
                    <a:pt x="0" y="22674"/>
                  </a:lnTo>
                  <a:cubicBezTo>
                    <a:pt x="0" y="16660"/>
                    <a:pt x="2389" y="10893"/>
                    <a:pt x="6641" y="6641"/>
                  </a:cubicBezTo>
                  <a:cubicBezTo>
                    <a:pt x="10893" y="2389"/>
                    <a:pt x="16660" y="0"/>
                    <a:pt x="22674" y="0"/>
                  </a:cubicBezTo>
                  <a:close/>
                </a:path>
              </a:pathLst>
            </a:custGeom>
            <a:solidFill>
              <a:srgbClr val="39543B"/>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32448" y="213930"/>
            <a:ext cx="5514944" cy="4457495"/>
            <a:chOff x="0" y="0"/>
            <a:chExt cx="1452495" cy="1173991"/>
          </a:xfrm>
        </p:grpSpPr>
        <p:sp>
          <p:nvSpPr>
            <p:cNvPr id="6" name="Freeform 6"/>
            <p:cNvSpPr/>
            <p:nvPr/>
          </p:nvSpPr>
          <p:spPr>
            <a:xfrm>
              <a:off x="0" y="0"/>
              <a:ext cx="1452495" cy="1173991"/>
            </a:xfrm>
            <a:custGeom>
              <a:avLst/>
              <a:gdLst/>
              <a:ahLst/>
              <a:cxnLst/>
              <a:rect l="l" t="t" r="r" b="b"/>
              <a:pathLst>
                <a:path w="1452495" h="1173991">
                  <a:moveTo>
                    <a:pt x="0" y="0"/>
                  </a:moveTo>
                  <a:lnTo>
                    <a:pt x="1452495" y="0"/>
                  </a:lnTo>
                  <a:lnTo>
                    <a:pt x="1452495" y="1173991"/>
                  </a:lnTo>
                  <a:lnTo>
                    <a:pt x="0" y="1173991"/>
                  </a:lnTo>
                  <a:close/>
                </a:path>
              </a:pathLst>
            </a:custGeom>
            <a:solidFill>
              <a:srgbClr val="FFFFFF"/>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4506858" y="213930"/>
            <a:ext cx="5514944" cy="4457495"/>
            <a:chOff x="0" y="0"/>
            <a:chExt cx="1452495" cy="1173991"/>
          </a:xfrm>
        </p:grpSpPr>
        <p:sp>
          <p:nvSpPr>
            <p:cNvPr id="9" name="Freeform 9"/>
            <p:cNvSpPr/>
            <p:nvPr/>
          </p:nvSpPr>
          <p:spPr>
            <a:xfrm>
              <a:off x="0" y="0"/>
              <a:ext cx="1452495" cy="1173991"/>
            </a:xfrm>
            <a:custGeom>
              <a:avLst/>
              <a:gdLst/>
              <a:ahLst/>
              <a:cxnLst/>
              <a:rect l="l" t="t" r="r" b="b"/>
              <a:pathLst>
                <a:path w="1452495" h="1173991">
                  <a:moveTo>
                    <a:pt x="0" y="0"/>
                  </a:moveTo>
                  <a:lnTo>
                    <a:pt x="1452495" y="0"/>
                  </a:lnTo>
                  <a:lnTo>
                    <a:pt x="1452495" y="1173991"/>
                  </a:lnTo>
                  <a:lnTo>
                    <a:pt x="0" y="1173991"/>
                  </a:lnTo>
                  <a:close/>
                </a:path>
              </a:pathLst>
            </a:custGeom>
            <a:solidFill>
              <a:srgbClr val="FFFFFF"/>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11" name="Picture 11"/>
          <p:cNvPicPr>
            <a:picLocks noChangeAspect="1"/>
          </p:cNvPicPr>
          <p:nvPr/>
        </p:nvPicPr>
        <p:blipFill>
          <a:blip r:embed="rId2"/>
          <a:srcRect l="806" r="806" b="1612"/>
          <a:stretch>
            <a:fillRect/>
          </a:stretch>
        </p:blipFill>
        <p:spPr>
          <a:xfrm>
            <a:off x="3795806" y="213930"/>
            <a:ext cx="10711051" cy="4457495"/>
          </a:xfrm>
          <a:prstGeom prst="rect">
            <a:avLst/>
          </a:prstGeom>
        </p:spPr>
      </p:pic>
      <p:sp>
        <p:nvSpPr>
          <p:cNvPr id="12" name="TextBox 12"/>
          <p:cNvSpPr txBox="1"/>
          <p:nvPr/>
        </p:nvSpPr>
        <p:spPr>
          <a:xfrm>
            <a:off x="1076681" y="5566462"/>
            <a:ext cx="16235992" cy="3789045"/>
          </a:xfrm>
          <a:prstGeom prst="rect">
            <a:avLst/>
          </a:prstGeom>
        </p:spPr>
        <p:txBody>
          <a:bodyPr lIns="0" tIns="0" rIns="0" bIns="0" rtlCol="0" anchor="t">
            <a:spAutoFit/>
          </a:bodyPr>
          <a:lstStyle/>
          <a:p>
            <a:pPr marL="582928" lvl="1" indent="-291464" algn="just">
              <a:lnSpc>
                <a:spcPts val="3779"/>
              </a:lnSpc>
              <a:buFont typeface="Arial"/>
              <a:buChar char="•"/>
            </a:pPr>
            <a:r>
              <a:rPr lang="en-US" sz="2699" dirty="0">
                <a:solidFill>
                  <a:srgbClr val="F4F0E1"/>
                </a:solidFill>
                <a:latin typeface="DM Sans"/>
              </a:rPr>
              <a:t>Figure D singles out the individual role of different components of butterfly scale morphology in the total light absorption</a:t>
            </a:r>
          </a:p>
          <a:p>
            <a:pPr marL="582928" lvl="1" indent="-291464" algn="just">
              <a:lnSpc>
                <a:spcPts val="3779"/>
              </a:lnSpc>
              <a:buFont typeface="Arial"/>
              <a:buChar char="•"/>
            </a:pPr>
            <a:r>
              <a:rPr lang="en-US" sz="2699" dirty="0">
                <a:solidFill>
                  <a:srgbClr val="F4F0E1"/>
                </a:solidFill>
                <a:latin typeface="DM Sans"/>
              </a:rPr>
              <a:t>The selected wavelengths correspond to a value slightly higher than the mean nanohole diameter (350 nm), above the maximum nanohole diameter (850 nm), and covering several nanoholes</a:t>
            </a:r>
          </a:p>
          <a:p>
            <a:pPr marL="582928" lvl="1" indent="-291464" algn="just">
              <a:lnSpc>
                <a:spcPts val="3779"/>
              </a:lnSpc>
              <a:buFont typeface="Arial"/>
              <a:buChar char="•"/>
            </a:pPr>
            <a:r>
              <a:rPr lang="en-US" sz="2699" dirty="0">
                <a:solidFill>
                  <a:srgbClr val="F4F0E1"/>
                </a:solidFill>
                <a:latin typeface="DM Sans"/>
              </a:rPr>
              <a:t>At 350 nm, simulated field maps show that the light does not pass through the ridges</a:t>
            </a:r>
          </a:p>
          <a:p>
            <a:pPr marL="582928" lvl="1" indent="-291464" algn="just">
              <a:lnSpc>
                <a:spcPts val="3779"/>
              </a:lnSpc>
              <a:buFont typeface="Arial"/>
              <a:buChar char="•"/>
            </a:pPr>
            <a:r>
              <a:rPr lang="en-US" sz="2699" dirty="0">
                <a:solidFill>
                  <a:srgbClr val="F4F0E1"/>
                </a:solidFill>
                <a:latin typeface="DM Sans"/>
              </a:rPr>
              <a:t>This mechanism is efficient enough for sustaining a high absorption at short wavelengths, as highlighted by the low absorption difference between the configurations with and without the bottom slab (see Fig. D)</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9543B"/>
        </a:solidFill>
        <a:effectLst/>
      </p:bgPr>
    </p:bg>
    <p:spTree>
      <p:nvGrpSpPr>
        <p:cNvPr id="1" name=""/>
        <p:cNvGrpSpPr/>
        <p:nvPr/>
      </p:nvGrpSpPr>
      <p:grpSpPr>
        <a:xfrm>
          <a:off x="0" y="0"/>
          <a:ext cx="0" cy="0"/>
          <a:chOff x="0" y="0"/>
          <a:chExt cx="0" cy="0"/>
        </a:xfrm>
      </p:grpSpPr>
      <p:grpSp>
        <p:nvGrpSpPr>
          <p:cNvPr id="2" name="Group 2"/>
          <p:cNvGrpSpPr/>
          <p:nvPr/>
        </p:nvGrpSpPr>
        <p:grpSpPr>
          <a:xfrm>
            <a:off x="496840" y="0"/>
            <a:ext cx="6125183" cy="10287000"/>
            <a:chOff x="0" y="0"/>
            <a:chExt cx="8166911" cy="13716000"/>
          </a:xfrm>
        </p:grpSpPr>
        <p:pic>
          <p:nvPicPr>
            <p:cNvPr id="3" name="Picture 3"/>
            <p:cNvPicPr>
              <a:picLocks noChangeAspect="1"/>
            </p:cNvPicPr>
            <p:nvPr/>
          </p:nvPicPr>
          <p:blipFill>
            <a:blip r:embed="rId2"/>
            <a:srcRect l="3417" t="155" r="50568"/>
            <a:stretch>
              <a:fillRect/>
            </a:stretch>
          </p:blipFill>
          <p:spPr>
            <a:xfrm>
              <a:off x="0" y="0"/>
              <a:ext cx="8166911" cy="13716000"/>
            </a:xfrm>
            <a:prstGeom prst="rect">
              <a:avLst/>
            </a:prstGeom>
          </p:spPr>
        </p:pic>
      </p:grpSp>
      <p:grpSp>
        <p:nvGrpSpPr>
          <p:cNvPr id="4" name="Group 4"/>
          <p:cNvGrpSpPr/>
          <p:nvPr/>
        </p:nvGrpSpPr>
        <p:grpSpPr>
          <a:xfrm>
            <a:off x="7028909" y="2286118"/>
            <a:ext cx="10841651" cy="7381105"/>
            <a:chOff x="0" y="0"/>
            <a:chExt cx="2855414" cy="1943995"/>
          </a:xfrm>
        </p:grpSpPr>
        <p:sp>
          <p:nvSpPr>
            <p:cNvPr id="5" name="Freeform 5"/>
            <p:cNvSpPr/>
            <p:nvPr/>
          </p:nvSpPr>
          <p:spPr>
            <a:xfrm>
              <a:off x="0" y="0"/>
              <a:ext cx="2855414" cy="1943995"/>
            </a:xfrm>
            <a:custGeom>
              <a:avLst/>
              <a:gdLst/>
              <a:ahLst/>
              <a:cxnLst/>
              <a:rect l="l" t="t" r="r" b="b"/>
              <a:pathLst>
                <a:path w="2855414" h="1943995">
                  <a:moveTo>
                    <a:pt x="36419" y="0"/>
                  </a:moveTo>
                  <a:lnTo>
                    <a:pt x="2818996" y="0"/>
                  </a:lnTo>
                  <a:cubicBezTo>
                    <a:pt x="2839109" y="0"/>
                    <a:pt x="2855414" y="16305"/>
                    <a:pt x="2855414" y="36419"/>
                  </a:cubicBezTo>
                  <a:lnTo>
                    <a:pt x="2855414" y="1907576"/>
                  </a:lnTo>
                  <a:cubicBezTo>
                    <a:pt x="2855414" y="1927690"/>
                    <a:pt x="2839109" y="1943995"/>
                    <a:pt x="2818996" y="1943995"/>
                  </a:cubicBezTo>
                  <a:lnTo>
                    <a:pt x="36419" y="1943995"/>
                  </a:lnTo>
                  <a:cubicBezTo>
                    <a:pt x="16305" y="1943995"/>
                    <a:pt x="0" y="1927690"/>
                    <a:pt x="0" y="1907576"/>
                  </a:cubicBezTo>
                  <a:lnTo>
                    <a:pt x="0" y="36419"/>
                  </a:lnTo>
                  <a:cubicBezTo>
                    <a:pt x="0" y="16305"/>
                    <a:pt x="16305" y="0"/>
                    <a:pt x="36419" y="0"/>
                  </a:cubicBezTo>
                  <a:close/>
                </a:path>
              </a:pathLst>
            </a:custGeom>
            <a:solidFill>
              <a:srgbClr val="F4F0E1"/>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7" name="TextBox 7"/>
          <p:cNvSpPr txBox="1"/>
          <p:nvPr/>
        </p:nvSpPr>
        <p:spPr>
          <a:xfrm>
            <a:off x="7156449" y="2560419"/>
            <a:ext cx="10586571" cy="6784879"/>
          </a:xfrm>
          <a:prstGeom prst="rect">
            <a:avLst/>
          </a:prstGeom>
        </p:spPr>
        <p:txBody>
          <a:bodyPr lIns="0" tIns="0" rIns="0" bIns="0" rtlCol="0" anchor="t">
            <a:spAutoFit/>
          </a:bodyPr>
          <a:lstStyle/>
          <a:p>
            <a:pPr marL="522304" lvl="1" indent="-261152">
              <a:lnSpc>
                <a:spcPts val="3386"/>
              </a:lnSpc>
              <a:buFont typeface="Arial"/>
              <a:buChar char="•"/>
            </a:pPr>
            <a:r>
              <a:rPr lang="en-US" sz="2419" dirty="0">
                <a:solidFill>
                  <a:srgbClr val="39543B"/>
                </a:solidFill>
                <a:latin typeface="DM Sans"/>
              </a:rPr>
              <a:t>Photonic structures with three different hole arrangements are considered</a:t>
            </a:r>
          </a:p>
          <a:p>
            <a:pPr>
              <a:lnSpc>
                <a:spcPts val="3386"/>
              </a:lnSpc>
            </a:pPr>
            <a:endParaRPr lang="en-US" sz="2419" dirty="0">
              <a:solidFill>
                <a:srgbClr val="39543B"/>
              </a:solidFill>
              <a:latin typeface="DM Sans"/>
            </a:endParaRPr>
          </a:p>
          <a:p>
            <a:pPr marL="522304" lvl="1" indent="-261152">
              <a:lnSpc>
                <a:spcPts val="3386"/>
              </a:lnSpc>
              <a:buFont typeface="Arial"/>
              <a:buChar char="•"/>
            </a:pPr>
            <a:r>
              <a:rPr lang="en-US" sz="2419" dirty="0">
                <a:solidFill>
                  <a:srgbClr val="39543B"/>
                </a:solidFill>
                <a:latin typeface="DM Sans"/>
              </a:rPr>
              <a:t>They were drilled into a thin layer made of a - </a:t>
            </a:r>
            <a:r>
              <a:rPr lang="en-US" sz="2419" dirty="0" err="1">
                <a:solidFill>
                  <a:srgbClr val="39543B"/>
                </a:solidFill>
                <a:latin typeface="DM Sans"/>
              </a:rPr>
              <a:t>Si:H</a:t>
            </a:r>
            <a:r>
              <a:rPr lang="en-US" sz="2419" dirty="0">
                <a:solidFill>
                  <a:srgbClr val="39543B"/>
                </a:solidFill>
                <a:latin typeface="DM Sans"/>
              </a:rPr>
              <a:t>, a commonly used thin-film PV absorber </a:t>
            </a:r>
          </a:p>
          <a:p>
            <a:pPr>
              <a:lnSpc>
                <a:spcPts val="3386"/>
              </a:lnSpc>
            </a:pPr>
            <a:endParaRPr lang="en-US" sz="2419" dirty="0">
              <a:solidFill>
                <a:srgbClr val="39543B"/>
              </a:solidFill>
              <a:latin typeface="DM Sans"/>
            </a:endParaRPr>
          </a:p>
          <a:p>
            <a:pPr marL="522304" lvl="1" indent="-261152">
              <a:lnSpc>
                <a:spcPts val="3386"/>
              </a:lnSpc>
              <a:buFont typeface="Arial"/>
              <a:buChar char="•"/>
            </a:pPr>
            <a:r>
              <a:rPr lang="en-US" sz="2419" dirty="0">
                <a:solidFill>
                  <a:srgbClr val="39543B"/>
                </a:solidFill>
                <a:latin typeface="DM Sans"/>
              </a:rPr>
              <a:t>More precisely, </a:t>
            </a:r>
          </a:p>
          <a:p>
            <a:pPr>
              <a:lnSpc>
                <a:spcPts val="3386"/>
              </a:lnSpc>
            </a:pPr>
            <a:endParaRPr lang="en-US" sz="2419" dirty="0">
              <a:solidFill>
                <a:srgbClr val="39543B"/>
              </a:solidFill>
              <a:latin typeface="DM Sans"/>
            </a:endParaRPr>
          </a:p>
          <a:p>
            <a:pPr marL="1044607" lvl="2" indent="-348202">
              <a:lnSpc>
                <a:spcPts val="3870"/>
              </a:lnSpc>
              <a:buFont typeface="Arial"/>
              <a:buChar char="⚬"/>
            </a:pPr>
            <a:r>
              <a:rPr lang="en-US" sz="2419" dirty="0">
                <a:solidFill>
                  <a:srgbClr val="39543B"/>
                </a:solidFill>
                <a:latin typeface="DM Sans"/>
              </a:rPr>
              <a:t>An </a:t>
            </a:r>
            <a:r>
              <a:rPr lang="en-US" sz="2419" dirty="0">
                <a:solidFill>
                  <a:srgbClr val="39543B"/>
                </a:solidFill>
                <a:latin typeface="DM Sans Bold"/>
              </a:rPr>
              <a:t>“ordered”</a:t>
            </a:r>
            <a:r>
              <a:rPr lang="en-US" sz="2419" dirty="0">
                <a:solidFill>
                  <a:srgbClr val="39543B"/>
                </a:solidFill>
                <a:latin typeface="DM Sans"/>
              </a:rPr>
              <a:t> periodic arrangement of holes with a single diameter</a:t>
            </a:r>
          </a:p>
          <a:p>
            <a:pPr marL="1044607" lvl="2" indent="-348202">
              <a:lnSpc>
                <a:spcPts val="3870"/>
              </a:lnSpc>
              <a:buFont typeface="Arial"/>
              <a:buChar char="⚬"/>
            </a:pPr>
            <a:r>
              <a:rPr lang="en-US" sz="2419" dirty="0">
                <a:solidFill>
                  <a:srgbClr val="39543B"/>
                </a:solidFill>
                <a:latin typeface="DM Sans"/>
              </a:rPr>
              <a:t>A </a:t>
            </a:r>
            <a:r>
              <a:rPr lang="en-US" sz="2419" dirty="0">
                <a:solidFill>
                  <a:srgbClr val="39543B"/>
                </a:solidFill>
                <a:latin typeface="DM Sans Bold"/>
              </a:rPr>
              <a:t>“perturbed”</a:t>
            </a:r>
            <a:r>
              <a:rPr lang="en-US" sz="2419" dirty="0">
                <a:solidFill>
                  <a:srgbClr val="39543B"/>
                </a:solidFill>
                <a:latin typeface="DM Sans"/>
              </a:rPr>
              <a:t> periodic arrangement of holes with varying diameters</a:t>
            </a:r>
          </a:p>
          <a:p>
            <a:pPr marL="1044607" lvl="2" indent="-348202">
              <a:lnSpc>
                <a:spcPts val="3870"/>
              </a:lnSpc>
              <a:buFont typeface="Arial"/>
              <a:buChar char="⚬"/>
            </a:pPr>
            <a:r>
              <a:rPr lang="en-US" sz="2419" dirty="0">
                <a:solidFill>
                  <a:srgbClr val="39543B"/>
                </a:solidFill>
                <a:latin typeface="DM Sans"/>
              </a:rPr>
              <a:t>A </a:t>
            </a:r>
            <a:r>
              <a:rPr lang="en-US" sz="2419" dirty="0">
                <a:solidFill>
                  <a:srgbClr val="39543B"/>
                </a:solidFill>
                <a:latin typeface="DM Sans Bold"/>
              </a:rPr>
              <a:t>“correlated”</a:t>
            </a:r>
            <a:r>
              <a:rPr lang="en-US" sz="2419" dirty="0">
                <a:solidFill>
                  <a:srgbClr val="39543B"/>
                </a:solidFill>
                <a:latin typeface="DM Sans"/>
              </a:rPr>
              <a:t> combination of position and diameter size disorder inspired by the black butterfly scales</a:t>
            </a:r>
          </a:p>
          <a:p>
            <a:pPr marL="1044607" lvl="2" indent="-348202">
              <a:lnSpc>
                <a:spcPts val="3870"/>
              </a:lnSpc>
              <a:buFont typeface="Arial"/>
              <a:buChar char="⚬"/>
            </a:pPr>
            <a:r>
              <a:rPr lang="en-US" sz="2419" dirty="0">
                <a:solidFill>
                  <a:srgbClr val="39543B"/>
                </a:solidFill>
                <a:latin typeface="DM Sans"/>
              </a:rPr>
              <a:t>An </a:t>
            </a:r>
            <a:r>
              <a:rPr lang="en-US" sz="2419" dirty="0" err="1">
                <a:solidFill>
                  <a:srgbClr val="39543B"/>
                </a:solidFill>
                <a:latin typeface="DM Sans Bold"/>
              </a:rPr>
              <a:t>unpatterned</a:t>
            </a:r>
            <a:r>
              <a:rPr lang="en-US" sz="2419" dirty="0">
                <a:solidFill>
                  <a:srgbClr val="39543B"/>
                </a:solidFill>
                <a:latin typeface="DM Sans"/>
              </a:rPr>
              <a:t> slab with a thickness of 100 nm served as a reference</a:t>
            </a:r>
          </a:p>
        </p:txBody>
      </p:sp>
      <p:sp>
        <p:nvSpPr>
          <p:cNvPr id="8" name="TextBox 8"/>
          <p:cNvSpPr txBox="1"/>
          <p:nvPr/>
        </p:nvSpPr>
        <p:spPr>
          <a:xfrm>
            <a:off x="7194549" y="351690"/>
            <a:ext cx="10586571" cy="1298736"/>
          </a:xfrm>
          <a:prstGeom prst="rect">
            <a:avLst/>
          </a:prstGeom>
        </p:spPr>
        <p:txBody>
          <a:bodyPr lIns="0" tIns="0" rIns="0" bIns="0" rtlCol="0" anchor="t">
            <a:spAutoFit/>
          </a:bodyPr>
          <a:lstStyle/>
          <a:p>
            <a:pPr>
              <a:lnSpc>
                <a:spcPts val="5106"/>
              </a:lnSpc>
              <a:spcBef>
                <a:spcPct val="0"/>
              </a:spcBef>
            </a:pPr>
            <a:r>
              <a:rPr lang="en-US" sz="3647" dirty="0">
                <a:solidFill>
                  <a:srgbClr val="F4F0E1"/>
                </a:solidFill>
                <a:latin typeface="DM Sans Bold"/>
              </a:rPr>
              <a:t>DESIGNING THIN-FILM ABSORBERS INSPIRED BY </a:t>
            </a:r>
          </a:p>
          <a:p>
            <a:pPr algn="just">
              <a:lnSpc>
                <a:spcPts val="6007"/>
              </a:lnSpc>
            </a:pPr>
            <a:r>
              <a:rPr lang="en-US" sz="3282" dirty="0">
                <a:solidFill>
                  <a:srgbClr val="F4F0E1"/>
                </a:solidFill>
                <a:latin typeface="TAN Meringue Bold"/>
              </a:rPr>
              <a:t>BLACK BUTTERFLY SCALES: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9543B"/>
        </a:solidFill>
        <a:effectLst/>
      </p:bgPr>
    </p:bg>
    <p:spTree>
      <p:nvGrpSpPr>
        <p:cNvPr id="1" name=""/>
        <p:cNvGrpSpPr/>
        <p:nvPr/>
      </p:nvGrpSpPr>
      <p:grpSpPr>
        <a:xfrm>
          <a:off x="0" y="0"/>
          <a:ext cx="0" cy="0"/>
          <a:chOff x="0" y="0"/>
          <a:chExt cx="0" cy="0"/>
        </a:xfrm>
      </p:grpSpPr>
      <p:grpSp>
        <p:nvGrpSpPr>
          <p:cNvPr id="2" name="Group 2"/>
          <p:cNvGrpSpPr/>
          <p:nvPr/>
        </p:nvGrpSpPr>
        <p:grpSpPr>
          <a:xfrm>
            <a:off x="487315" y="0"/>
            <a:ext cx="6125183" cy="10287000"/>
            <a:chOff x="0" y="0"/>
            <a:chExt cx="8166911" cy="13716000"/>
          </a:xfrm>
        </p:grpSpPr>
        <p:pic>
          <p:nvPicPr>
            <p:cNvPr id="3" name="Picture 3"/>
            <p:cNvPicPr>
              <a:picLocks noChangeAspect="1"/>
            </p:cNvPicPr>
            <p:nvPr/>
          </p:nvPicPr>
          <p:blipFill>
            <a:blip r:embed="rId2"/>
            <a:srcRect l="49251" r="4734" b="155"/>
            <a:stretch>
              <a:fillRect/>
            </a:stretch>
          </p:blipFill>
          <p:spPr>
            <a:xfrm>
              <a:off x="0" y="0"/>
              <a:ext cx="8166911" cy="13716000"/>
            </a:xfrm>
            <a:prstGeom prst="rect">
              <a:avLst/>
            </a:prstGeom>
          </p:spPr>
        </p:pic>
      </p:grpSp>
      <p:grpSp>
        <p:nvGrpSpPr>
          <p:cNvPr id="4" name="Group 4"/>
          <p:cNvGrpSpPr/>
          <p:nvPr/>
        </p:nvGrpSpPr>
        <p:grpSpPr>
          <a:xfrm>
            <a:off x="7042149" y="487563"/>
            <a:ext cx="10841651" cy="9311874"/>
            <a:chOff x="0" y="0"/>
            <a:chExt cx="2855414" cy="2452510"/>
          </a:xfrm>
        </p:grpSpPr>
        <p:sp>
          <p:nvSpPr>
            <p:cNvPr id="5" name="Freeform 5"/>
            <p:cNvSpPr/>
            <p:nvPr/>
          </p:nvSpPr>
          <p:spPr>
            <a:xfrm>
              <a:off x="0" y="0"/>
              <a:ext cx="2855414" cy="2452510"/>
            </a:xfrm>
            <a:custGeom>
              <a:avLst/>
              <a:gdLst/>
              <a:ahLst/>
              <a:cxnLst/>
              <a:rect l="l" t="t" r="r" b="b"/>
              <a:pathLst>
                <a:path w="2855414" h="2452510">
                  <a:moveTo>
                    <a:pt x="36419" y="0"/>
                  </a:moveTo>
                  <a:lnTo>
                    <a:pt x="2818996" y="0"/>
                  </a:lnTo>
                  <a:cubicBezTo>
                    <a:pt x="2839109" y="0"/>
                    <a:pt x="2855414" y="16305"/>
                    <a:pt x="2855414" y="36419"/>
                  </a:cubicBezTo>
                  <a:lnTo>
                    <a:pt x="2855414" y="2416091"/>
                  </a:lnTo>
                  <a:cubicBezTo>
                    <a:pt x="2855414" y="2436205"/>
                    <a:pt x="2839109" y="2452510"/>
                    <a:pt x="2818996" y="2452510"/>
                  </a:cubicBezTo>
                  <a:lnTo>
                    <a:pt x="36419" y="2452510"/>
                  </a:lnTo>
                  <a:cubicBezTo>
                    <a:pt x="16305" y="2452510"/>
                    <a:pt x="0" y="2436205"/>
                    <a:pt x="0" y="2416091"/>
                  </a:cubicBezTo>
                  <a:lnTo>
                    <a:pt x="0" y="36419"/>
                  </a:lnTo>
                  <a:cubicBezTo>
                    <a:pt x="0" y="16305"/>
                    <a:pt x="16305" y="0"/>
                    <a:pt x="36419" y="0"/>
                  </a:cubicBezTo>
                  <a:close/>
                </a:path>
              </a:pathLst>
            </a:custGeom>
            <a:solidFill>
              <a:srgbClr val="F4F0E1"/>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7" name="TextBox 7"/>
          <p:cNvSpPr txBox="1"/>
          <p:nvPr/>
        </p:nvSpPr>
        <p:spPr>
          <a:xfrm>
            <a:off x="7169689" y="495300"/>
            <a:ext cx="10586571" cy="9185179"/>
          </a:xfrm>
          <a:prstGeom prst="rect">
            <a:avLst/>
          </a:prstGeom>
        </p:spPr>
        <p:txBody>
          <a:bodyPr lIns="0" tIns="0" rIns="0" bIns="0" rtlCol="0" anchor="t">
            <a:spAutoFit/>
          </a:bodyPr>
          <a:lstStyle/>
          <a:p>
            <a:pPr marL="522304" lvl="1" indent="-261152">
              <a:lnSpc>
                <a:spcPts val="3386"/>
              </a:lnSpc>
              <a:buFont typeface="Arial"/>
              <a:buChar char="•"/>
            </a:pPr>
            <a:r>
              <a:rPr lang="en-US" sz="2419" dirty="0">
                <a:solidFill>
                  <a:srgbClr val="39543B"/>
                </a:solidFill>
                <a:latin typeface="DM Sans"/>
              </a:rPr>
              <a:t>The IA was calculated to assess the light-harvesting capability of the four different photonic structures under consideration </a:t>
            </a:r>
          </a:p>
          <a:p>
            <a:pPr>
              <a:lnSpc>
                <a:spcPts val="3386"/>
              </a:lnSpc>
            </a:pPr>
            <a:endParaRPr lang="en-US" sz="2419" dirty="0">
              <a:solidFill>
                <a:srgbClr val="39543B"/>
              </a:solidFill>
              <a:latin typeface="DM Sans"/>
            </a:endParaRPr>
          </a:p>
          <a:p>
            <a:pPr marL="522304" lvl="1" indent="-261152">
              <a:lnSpc>
                <a:spcPts val="3386"/>
              </a:lnSpc>
              <a:buFont typeface="Arial"/>
              <a:buChar char="•"/>
            </a:pPr>
            <a:r>
              <a:rPr lang="en-US" sz="2419" dirty="0">
                <a:solidFill>
                  <a:srgbClr val="39543B"/>
                </a:solidFill>
                <a:latin typeface="DM Sans"/>
              </a:rPr>
              <a:t>In the </a:t>
            </a:r>
            <a:r>
              <a:rPr lang="en-US" sz="2419" dirty="0" err="1">
                <a:solidFill>
                  <a:srgbClr val="39543B"/>
                </a:solidFill>
                <a:latin typeface="DM Sans"/>
              </a:rPr>
              <a:t>unpatterned</a:t>
            </a:r>
            <a:r>
              <a:rPr lang="en-US" sz="2419" dirty="0">
                <a:solidFill>
                  <a:srgbClr val="39543B"/>
                </a:solidFill>
                <a:latin typeface="DM Sans"/>
              </a:rPr>
              <a:t> reference slab, the IA is only </a:t>
            </a:r>
            <a:r>
              <a:rPr lang="en-US" sz="2419" dirty="0">
                <a:solidFill>
                  <a:srgbClr val="39543B"/>
                </a:solidFill>
                <a:latin typeface="DM Sans Bold"/>
              </a:rPr>
              <a:t>31.6%</a:t>
            </a:r>
          </a:p>
          <a:p>
            <a:pPr>
              <a:lnSpc>
                <a:spcPts val="3386"/>
              </a:lnSpc>
            </a:pPr>
            <a:endParaRPr lang="en-US" sz="2419" dirty="0">
              <a:solidFill>
                <a:srgbClr val="39543B"/>
              </a:solidFill>
              <a:latin typeface="DM Sans Bold"/>
            </a:endParaRPr>
          </a:p>
          <a:p>
            <a:pPr marL="522304" lvl="1" indent="-261152">
              <a:lnSpc>
                <a:spcPts val="3386"/>
              </a:lnSpc>
              <a:buFont typeface="Arial"/>
              <a:buChar char="•"/>
            </a:pPr>
            <a:r>
              <a:rPr lang="en-US" sz="2419" dirty="0">
                <a:solidFill>
                  <a:srgbClr val="39543B"/>
                </a:solidFill>
                <a:latin typeface="DM Sans"/>
              </a:rPr>
              <a:t>The photonic slab with ordered hole array exhibits</a:t>
            </a:r>
            <a:r>
              <a:rPr lang="en-US" sz="2419" dirty="0">
                <a:solidFill>
                  <a:srgbClr val="39543B"/>
                </a:solidFill>
                <a:latin typeface="DM Sans Bold"/>
              </a:rPr>
              <a:t> 63.8%</a:t>
            </a:r>
            <a:r>
              <a:rPr lang="en-US" sz="2419" dirty="0">
                <a:solidFill>
                  <a:srgbClr val="39543B"/>
                </a:solidFill>
                <a:latin typeface="DM Sans"/>
              </a:rPr>
              <a:t> of the average optical absorptivity weighted by solar spectral irradiance in the wavelength range between 305 and 720 nm</a:t>
            </a:r>
          </a:p>
          <a:p>
            <a:pPr>
              <a:lnSpc>
                <a:spcPts val="3386"/>
              </a:lnSpc>
            </a:pPr>
            <a:endParaRPr lang="en-US" sz="2419" dirty="0">
              <a:solidFill>
                <a:srgbClr val="39543B"/>
              </a:solidFill>
              <a:latin typeface="DM Sans"/>
            </a:endParaRPr>
          </a:p>
          <a:p>
            <a:pPr marL="522304" lvl="1" indent="-261152">
              <a:lnSpc>
                <a:spcPts val="3386"/>
              </a:lnSpc>
              <a:buFont typeface="Arial"/>
              <a:buChar char="•"/>
            </a:pPr>
            <a:r>
              <a:rPr lang="en-US" sz="2419" dirty="0">
                <a:solidFill>
                  <a:srgbClr val="39543B"/>
                </a:solidFill>
                <a:latin typeface="DM Sans"/>
              </a:rPr>
              <a:t> However, the perturbed structure has an increased IA of </a:t>
            </a:r>
            <a:r>
              <a:rPr lang="en-US" sz="2419" dirty="0">
                <a:solidFill>
                  <a:srgbClr val="39543B"/>
                </a:solidFill>
                <a:latin typeface="DM Sans Bold"/>
              </a:rPr>
              <a:t>64.5%</a:t>
            </a:r>
            <a:r>
              <a:rPr lang="en-US" sz="2419" dirty="0">
                <a:solidFill>
                  <a:srgbClr val="39543B"/>
                </a:solidFill>
                <a:latin typeface="DM Sans"/>
              </a:rPr>
              <a:t> </a:t>
            </a:r>
          </a:p>
          <a:p>
            <a:pPr>
              <a:lnSpc>
                <a:spcPts val="3386"/>
              </a:lnSpc>
            </a:pPr>
            <a:endParaRPr lang="en-US" sz="2419" dirty="0">
              <a:solidFill>
                <a:srgbClr val="39543B"/>
              </a:solidFill>
              <a:latin typeface="DM Sans"/>
            </a:endParaRPr>
          </a:p>
          <a:p>
            <a:pPr marL="522304" lvl="1" indent="-261152">
              <a:lnSpc>
                <a:spcPts val="3386"/>
              </a:lnSpc>
              <a:buFont typeface="Arial"/>
              <a:buChar char="•"/>
            </a:pPr>
            <a:r>
              <a:rPr lang="en-US" sz="2419" dirty="0">
                <a:solidFill>
                  <a:srgbClr val="39543B"/>
                </a:solidFill>
                <a:latin typeface="DM Sans"/>
              </a:rPr>
              <a:t>Introducing correlation on the position of the holes together with size dispersion, similar to the black butterfly, leads to an IA of </a:t>
            </a:r>
            <a:r>
              <a:rPr lang="en-US" sz="2419" dirty="0">
                <a:solidFill>
                  <a:srgbClr val="39543B"/>
                </a:solidFill>
                <a:latin typeface="DM Sans Bold"/>
              </a:rPr>
              <a:t>63.9%</a:t>
            </a:r>
          </a:p>
          <a:p>
            <a:pPr>
              <a:lnSpc>
                <a:spcPts val="3386"/>
              </a:lnSpc>
            </a:pPr>
            <a:endParaRPr lang="en-US" sz="2419" dirty="0">
              <a:solidFill>
                <a:srgbClr val="39543B"/>
              </a:solidFill>
              <a:latin typeface="DM Sans Bold"/>
            </a:endParaRPr>
          </a:p>
          <a:p>
            <a:pPr marL="522304" lvl="1" indent="-261152">
              <a:lnSpc>
                <a:spcPts val="3386"/>
              </a:lnSpc>
              <a:buFont typeface="Arial"/>
              <a:buChar char="•"/>
            </a:pPr>
            <a:r>
              <a:rPr lang="en-US" sz="2419" dirty="0">
                <a:solidFill>
                  <a:srgbClr val="39543B"/>
                </a:solidFill>
                <a:latin typeface="DM Sans"/>
              </a:rPr>
              <a:t>The bioinspired correlated designs have a richer collection of absorption peaks and are therefore less sensitive to angular effects</a:t>
            </a:r>
          </a:p>
          <a:p>
            <a:pPr>
              <a:lnSpc>
                <a:spcPts val="3386"/>
              </a:lnSpc>
            </a:pPr>
            <a:endParaRPr lang="en-US" sz="2419" dirty="0">
              <a:solidFill>
                <a:srgbClr val="39543B"/>
              </a:solidFill>
              <a:latin typeface="DM Sans"/>
            </a:endParaRPr>
          </a:p>
          <a:p>
            <a:pPr marL="522304" lvl="1" indent="-261152">
              <a:lnSpc>
                <a:spcPts val="3870"/>
              </a:lnSpc>
              <a:buFont typeface="Arial"/>
              <a:buChar char="•"/>
            </a:pPr>
            <a:r>
              <a:rPr lang="en-US" sz="2419" dirty="0">
                <a:solidFill>
                  <a:srgbClr val="39543B"/>
                </a:solidFill>
                <a:latin typeface="DM Sans"/>
              </a:rPr>
              <a:t>This qualitative analysis is consistent with the IA values reported in Fig. D and enables us to stress the advantage of bioinspired disordered nanohole distribution over the periodic ones because it optimizes the absorption over a broad spectral and angular range</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0E1"/>
        </a:solidFill>
        <a:effectLst/>
      </p:bgPr>
    </p:bg>
    <p:spTree>
      <p:nvGrpSpPr>
        <p:cNvPr id="1" name=""/>
        <p:cNvGrpSpPr/>
        <p:nvPr/>
      </p:nvGrpSpPr>
      <p:grpSpPr>
        <a:xfrm>
          <a:off x="0" y="0"/>
          <a:ext cx="0" cy="0"/>
          <a:chOff x="0" y="0"/>
          <a:chExt cx="0" cy="0"/>
        </a:xfrm>
      </p:grpSpPr>
      <p:grpSp>
        <p:nvGrpSpPr>
          <p:cNvPr id="2" name="Group 2"/>
          <p:cNvGrpSpPr/>
          <p:nvPr/>
        </p:nvGrpSpPr>
        <p:grpSpPr>
          <a:xfrm>
            <a:off x="360410" y="1826229"/>
            <a:ext cx="17541250" cy="8127147"/>
            <a:chOff x="0" y="0"/>
            <a:chExt cx="4619918" cy="2140483"/>
          </a:xfrm>
        </p:grpSpPr>
        <p:sp>
          <p:nvSpPr>
            <p:cNvPr id="3" name="Freeform 3"/>
            <p:cNvSpPr/>
            <p:nvPr/>
          </p:nvSpPr>
          <p:spPr>
            <a:xfrm>
              <a:off x="0" y="0"/>
              <a:ext cx="4619918" cy="2140483"/>
            </a:xfrm>
            <a:custGeom>
              <a:avLst/>
              <a:gdLst/>
              <a:ahLst/>
              <a:cxnLst/>
              <a:rect l="l" t="t" r="r" b="b"/>
              <a:pathLst>
                <a:path w="4619918" h="2140483">
                  <a:moveTo>
                    <a:pt x="22509" y="0"/>
                  </a:moveTo>
                  <a:lnTo>
                    <a:pt x="4597409" y="0"/>
                  </a:lnTo>
                  <a:cubicBezTo>
                    <a:pt x="4609840" y="0"/>
                    <a:pt x="4619918" y="10078"/>
                    <a:pt x="4619918" y="22509"/>
                  </a:cubicBezTo>
                  <a:lnTo>
                    <a:pt x="4619918" y="2117974"/>
                  </a:lnTo>
                  <a:cubicBezTo>
                    <a:pt x="4619918" y="2123944"/>
                    <a:pt x="4617546" y="2129669"/>
                    <a:pt x="4613325" y="2133890"/>
                  </a:cubicBezTo>
                  <a:cubicBezTo>
                    <a:pt x="4609104" y="2138112"/>
                    <a:pt x="4603378" y="2140483"/>
                    <a:pt x="4597409" y="2140483"/>
                  </a:cubicBezTo>
                  <a:lnTo>
                    <a:pt x="22509" y="2140483"/>
                  </a:lnTo>
                  <a:cubicBezTo>
                    <a:pt x="10078" y="2140483"/>
                    <a:pt x="0" y="2130406"/>
                    <a:pt x="0" y="2117974"/>
                  </a:cubicBezTo>
                  <a:lnTo>
                    <a:pt x="0" y="22509"/>
                  </a:lnTo>
                  <a:cubicBezTo>
                    <a:pt x="0" y="10078"/>
                    <a:pt x="10078" y="0"/>
                    <a:pt x="22509" y="0"/>
                  </a:cubicBezTo>
                  <a:close/>
                </a:path>
              </a:pathLst>
            </a:custGeom>
            <a:solidFill>
              <a:srgbClr val="39543B"/>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5" name="Picture 5"/>
          <p:cNvPicPr>
            <a:picLocks noChangeAspect="1"/>
          </p:cNvPicPr>
          <p:nvPr/>
        </p:nvPicPr>
        <p:blipFill>
          <a:blip r:embed="rId2"/>
          <a:srcRect l="3398" r="3465"/>
          <a:stretch>
            <a:fillRect/>
          </a:stretch>
        </p:blipFill>
        <p:spPr>
          <a:xfrm>
            <a:off x="9778829" y="3999326"/>
            <a:ext cx="7715538" cy="5599237"/>
          </a:xfrm>
          <a:prstGeom prst="rect">
            <a:avLst/>
          </a:prstGeom>
        </p:spPr>
      </p:pic>
      <p:grpSp>
        <p:nvGrpSpPr>
          <p:cNvPr id="6" name="Group 6"/>
          <p:cNvGrpSpPr/>
          <p:nvPr/>
        </p:nvGrpSpPr>
        <p:grpSpPr>
          <a:xfrm>
            <a:off x="9778829" y="3999326"/>
            <a:ext cx="7715538" cy="5599237"/>
            <a:chOff x="0" y="0"/>
            <a:chExt cx="10417532" cy="7560100"/>
          </a:xfrm>
        </p:grpSpPr>
        <p:sp>
          <p:nvSpPr>
            <p:cNvPr id="7" name="Freeform 7"/>
            <p:cNvSpPr/>
            <p:nvPr/>
          </p:nvSpPr>
          <p:spPr>
            <a:xfrm>
              <a:off x="0" y="0"/>
              <a:ext cx="10417532" cy="7560100"/>
            </a:xfrm>
            <a:custGeom>
              <a:avLst/>
              <a:gdLst/>
              <a:ahLst/>
              <a:cxnLst/>
              <a:rect l="l" t="t" r="r" b="b"/>
              <a:pathLst>
                <a:path w="10417532" h="7560100">
                  <a:moveTo>
                    <a:pt x="10417532" y="279400"/>
                  </a:moveTo>
                  <a:lnTo>
                    <a:pt x="10417532" y="0"/>
                  </a:lnTo>
                  <a:lnTo>
                    <a:pt x="0" y="0"/>
                  </a:lnTo>
                  <a:lnTo>
                    <a:pt x="0" y="7560100"/>
                  </a:lnTo>
                  <a:lnTo>
                    <a:pt x="10417532" y="7560100"/>
                  </a:lnTo>
                  <a:lnTo>
                    <a:pt x="10417532" y="279400"/>
                  </a:lnTo>
                  <a:close/>
                  <a:moveTo>
                    <a:pt x="10338792" y="279400"/>
                  </a:moveTo>
                  <a:lnTo>
                    <a:pt x="10338792" y="7481360"/>
                  </a:lnTo>
                  <a:lnTo>
                    <a:pt x="78740" y="7481360"/>
                  </a:lnTo>
                  <a:lnTo>
                    <a:pt x="78740" y="78740"/>
                  </a:lnTo>
                  <a:lnTo>
                    <a:pt x="10338792" y="78740"/>
                  </a:lnTo>
                  <a:lnTo>
                    <a:pt x="10338792" y="279400"/>
                  </a:lnTo>
                  <a:close/>
                </a:path>
              </a:pathLst>
            </a:custGeom>
            <a:solidFill>
              <a:srgbClr val="000000"/>
            </a:solidFill>
          </p:spPr>
        </p:sp>
      </p:grpSp>
      <p:sp>
        <p:nvSpPr>
          <p:cNvPr id="8" name="TextBox 8"/>
          <p:cNvSpPr txBox="1"/>
          <p:nvPr/>
        </p:nvSpPr>
        <p:spPr>
          <a:xfrm>
            <a:off x="514872" y="323468"/>
            <a:ext cx="12729720" cy="1343788"/>
          </a:xfrm>
          <a:prstGeom prst="rect">
            <a:avLst/>
          </a:prstGeom>
        </p:spPr>
        <p:txBody>
          <a:bodyPr lIns="0" tIns="0" rIns="0" bIns="0" rtlCol="0" anchor="t">
            <a:spAutoFit/>
          </a:bodyPr>
          <a:lstStyle/>
          <a:p>
            <a:pPr>
              <a:lnSpc>
                <a:spcPts val="5040"/>
              </a:lnSpc>
              <a:spcBef>
                <a:spcPct val="0"/>
              </a:spcBef>
            </a:pPr>
            <a:r>
              <a:rPr lang="en-US" sz="3600" dirty="0">
                <a:solidFill>
                  <a:srgbClr val="39543B"/>
                </a:solidFill>
                <a:latin typeface="DM Sans Bold"/>
              </a:rPr>
              <a:t>FABRICATION OF THIN-FILM ABSORBERS INSPIRED BY  </a:t>
            </a:r>
          </a:p>
          <a:p>
            <a:pPr>
              <a:lnSpc>
                <a:spcPts val="6587"/>
              </a:lnSpc>
            </a:pPr>
            <a:r>
              <a:rPr lang="en-US" sz="3599" dirty="0">
                <a:solidFill>
                  <a:srgbClr val="39543B"/>
                </a:solidFill>
                <a:latin typeface="TAN Meringue Bold"/>
              </a:rPr>
              <a:t>BLACK BUTTERFLY SCALES:</a:t>
            </a:r>
          </a:p>
        </p:txBody>
      </p:sp>
      <p:sp>
        <p:nvSpPr>
          <p:cNvPr id="9" name="TextBox 9"/>
          <p:cNvSpPr txBox="1"/>
          <p:nvPr/>
        </p:nvSpPr>
        <p:spPr>
          <a:xfrm>
            <a:off x="540388" y="2070167"/>
            <a:ext cx="16744428" cy="2267098"/>
          </a:xfrm>
          <a:prstGeom prst="rect">
            <a:avLst/>
          </a:prstGeom>
        </p:spPr>
        <p:txBody>
          <a:bodyPr lIns="0" tIns="0" rIns="0" bIns="0" rtlCol="0" anchor="t">
            <a:spAutoFit/>
          </a:bodyPr>
          <a:lstStyle/>
          <a:p>
            <a:pPr marL="565483" lvl="1" indent="-282741" algn="just">
              <a:lnSpc>
                <a:spcPts val="3666"/>
              </a:lnSpc>
              <a:buFont typeface="Arial"/>
              <a:buChar char="•"/>
            </a:pPr>
            <a:r>
              <a:rPr lang="en-US" sz="2619" dirty="0">
                <a:solidFill>
                  <a:srgbClr val="F4F0E1"/>
                </a:solidFill>
                <a:latin typeface="DM Sans"/>
              </a:rPr>
              <a:t>Motivated by the positive outcome of the simulations, we fabricated bioinspired thin-film absorbers using lateral phase separation of polymer blends and reactive ion etching (RIE)</a:t>
            </a:r>
          </a:p>
          <a:p>
            <a:pPr algn="just">
              <a:lnSpc>
                <a:spcPts val="3666"/>
              </a:lnSpc>
            </a:pPr>
            <a:endParaRPr lang="en-US" sz="2619" dirty="0">
              <a:solidFill>
                <a:srgbClr val="F4F0E1"/>
              </a:solidFill>
              <a:latin typeface="DM Sans"/>
            </a:endParaRPr>
          </a:p>
          <a:p>
            <a:pPr marL="565483" lvl="1" indent="-282741" algn="just">
              <a:lnSpc>
                <a:spcPts val="3666"/>
              </a:lnSpc>
              <a:buFont typeface="Arial"/>
              <a:buChar char="•"/>
            </a:pPr>
            <a:r>
              <a:rPr lang="en-US" sz="2619" dirty="0">
                <a:solidFill>
                  <a:srgbClr val="F4F0E1"/>
                </a:solidFill>
                <a:latin typeface="DM Sans"/>
              </a:rPr>
              <a:t>The nanoholes were transferred into a 130-nm-thick </a:t>
            </a:r>
            <a:r>
              <a:rPr lang="en-US" sz="2619" dirty="0" err="1">
                <a:solidFill>
                  <a:srgbClr val="F4F0E1"/>
                </a:solidFill>
                <a:latin typeface="DM Sans"/>
              </a:rPr>
              <a:t>a-Si:H</a:t>
            </a:r>
            <a:r>
              <a:rPr lang="en-US" sz="2619" dirty="0">
                <a:solidFill>
                  <a:srgbClr val="F4F0E1"/>
                </a:solidFill>
                <a:latin typeface="DM Sans"/>
              </a:rPr>
              <a:t> layer by RIE using the patterned resist layer as an etching mask</a:t>
            </a:r>
          </a:p>
        </p:txBody>
      </p:sp>
      <p:sp>
        <p:nvSpPr>
          <p:cNvPr id="10" name="TextBox 10"/>
          <p:cNvSpPr txBox="1"/>
          <p:nvPr/>
        </p:nvSpPr>
        <p:spPr>
          <a:xfrm>
            <a:off x="540388" y="4707255"/>
            <a:ext cx="9060812" cy="2267585"/>
          </a:xfrm>
          <a:prstGeom prst="rect">
            <a:avLst/>
          </a:prstGeom>
        </p:spPr>
        <p:txBody>
          <a:bodyPr wrap="square" lIns="0" tIns="0" rIns="0" bIns="0" rtlCol="0" anchor="t">
            <a:spAutoFit/>
          </a:bodyPr>
          <a:lstStyle/>
          <a:p>
            <a:pPr marL="561339" lvl="1" indent="-280669" algn="just">
              <a:lnSpc>
                <a:spcPts val="3639"/>
              </a:lnSpc>
              <a:buFont typeface="Arial"/>
              <a:buChar char="•"/>
            </a:pPr>
            <a:r>
              <a:rPr lang="en-US" sz="2599" dirty="0">
                <a:solidFill>
                  <a:srgbClr val="F4F0E1"/>
                </a:solidFill>
                <a:latin typeface="DM Sans"/>
              </a:rPr>
              <a:t>A corresponding 2D Fourier power spectrum in the inset of the overview SEM image demonstrates the correlated disorder nature of the nanoholes, confirming the similarity with the previously discussed black butterfly structures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0E1"/>
        </a:solidFill>
        <a:effectLst/>
      </p:bgPr>
    </p:bg>
    <p:spTree>
      <p:nvGrpSpPr>
        <p:cNvPr id="1" name=""/>
        <p:cNvGrpSpPr/>
        <p:nvPr/>
      </p:nvGrpSpPr>
      <p:grpSpPr>
        <a:xfrm>
          <a:off x="0" y="0"/>
          <a:ext cx="0" cy="0"/>
          <a:chOff x="0" y="0"/>
          <a:chExt cx="0" cy="0"/>
        </a:xfrm>
      </p:grpSpPr>
      <p:grpSp>
        <p:nvGrpSpPr>
          <p:cNvPr id="2" name="Group 2"/>
          <p:cNvGrpSpPr/>
          <p:nvPr/>
        </p:nvGrpSpPr>
        <p:grpSpPr>
          <a:xfrm>
            <a:off x="329180" y="420887"/>
            <a:ext cx="17605020" cy="9438894"/>
            <a:chOff x="0" y="0"/>
            <a:chExt cx="4636713" cy="2485964"/>
          </a:xfrm>
        </p:grpSpPr>
        <p:sp>
          <p:nvSpPr>
            <p:cNvPr id="3" name="Freeform 3"/>
            <p:cNvSpPr/>
            <p:nvPr/>
          </p:nvSpPr>
          <p:spPr>
            <a:xfrm>
              <a:off x="0" y="0"/>
              <a:ext cx="4636713" cy="2485964"/>
            </a:xfrm>
            <a:custGeom>
              <a:avLst/>
              <a:gdLst/>
              <a:ahLst/>
              <a:cxnLst/>
              <a:rect l="l" t="t" r="r" b="b"/>
              <a:pathLst>
                <a:path w="4636713" h="2485964">
                  <a:moveTo>
                    <a:pt x="22428" y="0"/>
                  </a:moveTo>
                  <a:lnTo>
                    <a:pt x="4614285" y="0"/>
                  </a:lnTo>
                  <a:cubicBezTo>
                    <a:pt x="4626672" y="0"/>
                    <a:pt x="4636713" y="10041"/>
                    <a:pt x="4636713" y="22428"/>
                  </a:cubicBezTo>
                  <a:lnTo>
                    <a:pt x="4636713" y="2463536"/>
                  </a:lnTo>
                  <a:cubicBezTo>
                    <a:pt x="4636713" y="2475923"/>
                    <a:pt x="4626672" y="2485964"/>
                    <a:pt x="4614285" y="2485964"/>
                  </a:cubicBezTo>
                  <a:lnTo>
                    <a:pt x="22428" y="2485964"/>
                  </a:lnTo>
                  <a:cubicBezTo>
                    <a:pt x="10041" y="2485964"/>
                    <a:pt x="0" y="2475923"/>
                    <a:pt x="0" y="2463536"/>
                  </a:cubicBezTo>
                  <a:lnTo>
                    <a:pt x="0" y="22428"/>
                  </a:lnTo>
                  <a:cubicBezTo>
                    <a:pt x="0" y="10041"/>
                    <a:pt x="10041" y="0"/>
                    <a:pt x="22428" y="0"/>
                  </a:cubicBezTo>
                  <a:close/>
                </a:path>
              </a:pathLst>
            </a:custGeom>
            <a:solidFill>
              <a:srgbClr val="39543B"/>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5" name="Picture 5"/>
          <p:cNvPicPr>
            <a:picLocks noChangeAspect="1"/>
          </p:cNvPicPr>
          <p:nvPr/>
        </p:nvPicPr>
        <p:blipFill>
          <a:blip r:embed="rId2"/>
          <a:srcRect l="6908" t="3680" r="8522"/>
          <a:stretch>
            <a:fillRect/>
          </a:stretch>
        </p:blipFill>
        <p:spPr>
          <a:xfrm>
            <a:off x="5214826" y="4714316"/>
            <a:ext cx="7858347" cy="4938726"/>
          </a:xfrm>
          <a:prstGeom prst="rect">
            <a:avLst/>
          </a:prstGeom>
        </p:spPr>
      </p:pic>
      <p:sp>
        <p:nvSpPr>
          <p:cNvPr id="6" name="TextBox 6"/>
          <p:cNvSpPr txBox="1"/>
          <p:nvPr/>
        </p:nvSpPr>
        <p:spPr>
          <a:xfrm>
            <a:off x="673220" y="294191"/>
            <a:ext cx="16941560" cy="4596034"/>
          </a:xfrm>
          <a:prstGeom prst="rect">
            <a:avLst/>
          </a:prstGeom>
        </p:spPr>
        <p:txBody>
          <a:bodyPr lIns="0" tIns="0" rIns="0" bIns="0" rtlCol="0" anchor="t">
            <a:spAutoFit/>
          </a:bodyPr>
          <a:lstStyle/>
          <a:p>
            <a:pPr algn="just">
              <a:lnSpc>
                <a:spcPts val="3666"/>
              </a:lnSpc>
            </a:pPr>
            <a:endParaRPr dirty="0"/>
          </a:p>
          <a:p>
            <a:pPr marL="565483" lvl="1" indent="-282741" algn="just">
              <a:lnSpc>
                <a:spcPts val="4190"/>
              </a:lnSpc>
              <a:buFont typeface="Arial"/>
              <a:buChar char="•"/>
            </a:pPr>
            <a:r>
              <a:rPr lang="en-US" sz="2619" dirty="0">
                <a:solidFill>
                  <a:srgbClr val="F4F0E1"/>
                </a:solidFill>
                <a:latin typeface="DM Sans"/>
              </a:rPr>
              <a:t>The hole diameters follow a Gaussian distribution and range between 100 and 600 nm with a mean diameter of 238 nm, which is close to the optimized mean value of 240 nm previously considered in the optical simulations</a:t>
            </a:r>
          </a:p>
          <a:p>
            <a:pPr algn="just">
              <a:lnSpc>
                <a:spcPts val="4190"/>
              </a:lnSpc>
            </a:pPr>
            <a:endParaRPr lang="en-US" sz="2619" dirty="0">
              <a:solidFill>
                <a:srgbClr val="F4F0E1"/>
              </a:solidFill>
              <a:latin typeface="DM Sans"/>
            </a:endParaRPr>
          </a:p>
          <a:p>
            <a:pPr marL="565483" lvl="1" indent="-282741" algn="just">
              <a:lnSpc>
                <a:spcPts val="4190"/>
              </a:lnSpc>
              <a:buFont typeface="Arial"/>
              <a:buChar char="•"/>
            </a:pPr>
            <a:r>
              <a:rPr lang="en-US" sz="2619" dirty="0">
                <a:solidFill>
                  <a:srgbClr val="F4F0E1"/>
                </a:solidFill>
                <a:latin typeface="DM Sans"/>
              </a:rPr>
              <a:t>Figure A shows an atomic force microscopy (AFM) image of the nanoholes etched into the </a:t>
            </a:r>
            <a:r>
              <a:rPr lang="en-US" sz="2619" dirty="0" err="1">
                <a:solidFill>
                  <a:srgbClr val="F4F0E1"/>
                </a:solidFill>
                <a:latin typeface="DM Sans"/>
              </a:rPr>
              <a:t>a-Si:H</a:t>
            </a:r>
            <a:r>
              <a:rPr lang="en-US" sz="2619" dirty="0">
                <a:solidFill>
                  <a:srgbClr val="F4F0E1"/>
                </a:solidFill>
                <a:latin typeface="DM Sans"/>
              </a:rPr>
              <a:t> layer</a:t>
            </a:r>
          </a:p>
          <a:p>
            <a:pPr algn="just">
              <a:lnSpc>
                <a:spcPts val="4190"/>
              </a:lnSpc>
            </a:pPr>
            <a:endParaRPr lang="en-US" sz="2619" dirty="0">
              <a:solidFill>
                <a:srgbClr val="F4F0E1"/>
              </a:solidFill>
              <a:latin typeface="DM Sans"/>
            </a:endParaRPr>
          </a:p>
          <a:p>
            <a:pPr marL="565483" lvl="1" indent="-282741" algn="just">
              <a:lnSpc>
                <a:spcPts val="4190"/>
              </a:lnSpc>
              <a:buFont typeface="Arial"/>
              <a:buChar char="•"/>
            </a:pPr>
            <a:r>
              <a:rPr lang="en-US" sz="2619" dirty="0">
                <a:solidFill>
                  <a:srgbClr val="F4F0E1"/>
                </a:solidFill>
                <a:latin typeface="DM Sans"/>
              </a:rPr>
              <a:t>The resulting absorption spectrum of the patterned </a:t>
            </a:r>
            <a:r>
              <a:rPr lang="en-US" sz="2619" dirty="0" err="1">
                <a:solidFill>
                  <a:srgbClr val="F4F0E1"/>
                </a:solidFill>
                <a:latin typeface="DM Sans"/>
              </a:rPr>
              <a:t>a-Si:H</a:t>
            </a:r>
            <a:r>
              <a:rPr lang="en-US" sz="2619" dirty="0">
                <a:solidFill>
                  <a:srgbClr val="F4F0E1"/>
                </a:solidFill>
                <a:latin typeface="DM Sans"/>
              </a:rPr>
              <a:t> layer at a normal AOI is shown in Fig. B</a:t>
            </a:r>
          </a:p>
          <a:p>
            <a:pPr algn="just">
              <a:lnSpc>
                <a:spcPts val="4190"/>
              </a:lnSpc>
            </a:pPr>
            <a:endParaRPr lang="en-US" sz="2619" dirty="0">
              <a:solidFill>
                <a:srgbClr val="F4F0E1"/>
              </a:solidFill>
              <a:latin typeface="DM Sans"/>
            </a:endParaRPr>
          </a:p>
        </p:txBody>
      </p:sp>
      <p:grpSp>
        <p:nvGrpSpPr>
          <p:cNvPr id="7" name="Group 7"/>
          <p:cNvGrpSpPr/>
          <p:nvPr/>
        </p:nvGrpSpPr>
        <p:grpSpPr>
          <a:xfrm>
            <a:off x="5214826" y="4714316"/>
            <a:ext cx="7858347" cy="4938726"/>
            <a:chOff x="0" y="0"/>
            <a:chExt cx="11548333" cy="7257767"/>
          </a:xfrm>
        </p:grpSpPr>
        <p:sp>
          <p:nvSpPr>
            <p:cNvPr id="8" name="Freeform 8"/>
            <p:cNvSpPr/>
            <p:nvPr/>
          </p:nvSpPr>
          <p:spPr>
            <a:xfrm>
              <a:off x="0" y="0"/>
              <a:ext cx="11548332" cy="7257767"/>
            </a:xfrm>
            <a:custGeom>
              <a:avLst/>
              <a:gdLst/>
              <a:ahLst/>
              <a:cxnLst/>
              <a:rect l="l" t="t" r="r" b="b"/>
              <a:pathLst>
                <a:path w="11548332" h="7257767">
                  <a:moveTo>
                    <a:pt x="11548332" y="279400"/>
                  </a:moveTo>
                  <a:lnTo>
                    <a:pt x="11548332" y="0"/>
                  </a:lnTo>
                  <a:lnTo>
                    <a:pt x="0" y="0"/>
                  </a:lnTo>
                  <a:lnTo>
                    <a:pt x="0" y="7257767"/>
                  </a:lnTo>
                  <a:lnTo>
                    <a:pt x="11548332" y="7257767"/>
                  </a:lnTo>
                  <a:lnTo>
                    <a:pt x="11548332" y="279400"/>
                  </a:lnTo>
                  <a:close/>
                  <a:moveTo>
                    <a:pt x="11469593" y="279400"/>
                  </a:moveTo>
                  <a:lnTo>
                    <a:pt x="11469593" y="7179027"/>
                  </a:lnTo>
                  <a:lnTo>
                    <a:pt x="78740" y="7179027"/>
                  </a:lnTo>
                  <a:lnTo>
                    <a:pt x="78740" y="78740"/>
                  </a:lnTo>
                  <a:lnTo>
                    <a:pt x="11469593" y="78740"/>
                  </a:lnTo>
                  <a:lnTo>
                    <a:pt x="11469593" y="279400"/>
                  </a:lnTo>
                  <a:close/>
                </a:path>
              </a:pathLst>
            </a:custGeom>
            <a:solidFill>
              <a:srgbClr val="000000"/>
            </a:solidFill>
          </p:spPr>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9543B"/>
        </a:solidFill>
        <a:effectLst/>
      </p:bgPr>
    </p:bg>
    <p:spTree>
      <p:nvGrpSpPr>
        <p:cNvPr id="1" name=""/>
        <p:cNvGrpSpPr/>
        <p:nvPr/>
      </p:nvGrpSpPr>
      <p:grpSpPr>
        <a:xfrm>
          <a:off x="0" y="0"/>
          <a:ext cx="0" cy="0"/>
          <a:chOff x="0" y="0"/>
          <a:chExt cx="0" cy="0"/>
        </a:xfrm>
      </p:grpSpPr>
      <p:grpSp>
        <p:nvGrpSpPr>
          <p:cNvPr id="2" name="Group 2"/>
          <p:cNvGrpSpPr/>
          <p:nvPr/>
        </p:nvGrpSpPr>
        <p:grpSpPr>
          <a:xfrm>
            <a:off x="12440602" y="1028700"/>
            <a:ext cx="7660004" cy="8273365"/>
            <a:chOff x="0" y="0"/>
            <a:chExt cx="10213338" cy="11031154"/>
          </a:xfrm>
        </p:grpSpPr>
        <p:pic>
          <p:nvPicPr>
            <p:cNvPr id="3" name="Picture 3"/>
            <p:cNvPicPr>
              <a:picLocks noChangeAspect="1"/>
            </p:cNvPicPr>
            <p:nvPr/>
          </p:nvPicPr>
          <p:blipFill>
            <a:blip r:embed="rId2"/>
            <a:srcRect l="19128" r="19128"/>
            <a:stretch>
              <a:fillRect/>
            </a:stretch>
          </p:blipFill>
          <p:spPr>
            <a:xfrm>
              <a:off x="0" y="0"/>
              <a:ext cx="10213338" cy="11031154"/>
            </a:xfrm>
            <a:prstGeom prst="rect">
              <a:avLst/>
            </a:prstGeom>
          </p:spPr>
        </p:pic>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3582875"/>
            <a:ext cx="845002" cy="845002"/>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4934084"/>
            <a:ext cx="845002" cy="84500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8700" y="6283911"/>
            <a:ext cx="845002" cy="845002"/>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28700" y="7633737"/>
            <a:ext cx="845002" cy="845002"/>
          </a:xfrm>
          <a:prstGeom prst="rect">
            <a:avLst/>
          </a:prstGeom>
        </p:spPr>
      </p:pic>
      <p:sp>
        <p:nvSpPr>
          <p:cNvPr id="8" name="TextBox 8"/>
          <p:cNvSpPr txBox="1"/>
          <p:nvPr/>
        </p:nvSpPr>
        <p:spPr>
          <a:xfrm>
            <a:off x="2324662" y="7501565"/>
            <a:ext cx="8724338" cy="1127168"/>
          </a:xfrm>
          <a:prstGeom prst="rect">
            <a:avLst/>
          </a:prstGeom>
        </p:spPr>
        <p:txBody>
          <a:bodyPr lIns="0" tIns="0" rIns="0" bIns="0" rtlCol="0" anchor="t">
            <a:spAutoFit/>
          </a:bodyPr>
          <a:lstStyle/>
          <a:p>
            <a:pPr>
              <a:lnSpc>
                <a:spcPts val="4480"/>
              </a:lnSpc>
              <a:spcBef>
                <a:spcPct val="0"/>
              </a:spcBef>
            </a:pPr>
            <a:r>
              <a:rPr lang="en-US" sz="3200" i="1" dirty="0">
                <a:solidFill>
                  <a:srgbClr val="F4F0E1"/>
                </a:solidFill>
                <a:latin typeface="DM Sans"/>
              </a:rPr>
              <a:t>P. </a:t>
            </a:r>
            <a:r>
              <a:rPr lang="en-US" sz="3200" i="1" dirty="0" err="1">
                <a:solidFill>
                  <a:srgbClr val="F4F0E1"/>
                </a:solidFill>
                <a:latin typeface="DM Sans"/>
              </a:rPr>
              <a:t>aristolochiae</a:t>
            </a:r>
            <a:r>
              <a:rPr lang="en-US" sz="3200" i="1" dirty="0">
                <a:solidFill>
                  <a:srgbClr val="F4F0E1"/>
                </a:solidFill>
                <a:latin typeface="DM Sans"/>
              </a:rPr>
              <a:t> </a:t>
            </a:r>
            <a:r>
              <a:rPr lang="en-US" sz="3200" dirty="0">
                <a:solidFill>
                  <a:srgbClr val="F4F0E1"/>
                </a:solidFill>
                <a:latin typeface="DM Sans"/>
              </a:rPr>
              <a:t>wing micro- and nanostructures</a:t>
            </a:r>
          </a:p>
        </p:txBody>
      </p:sp>
      <p:grpSp>
        <p:nvGrpSpPr>
          <p:cNvPr id="9" name="Group 9"/>
          <p:cNvGrpSpPr/>
          <p:nvPr/>
        </p:nvGrpSpPr>
        <p:grpSpPr>
          <a:xfrm>
            <a:off x="12440602" y="342901"/>
            <a:ext cx="7660004" cy="9601200"/>
            <a:chOff x="0" y="0"/>
            <a:chExt cx="9487722" cy="11043900"/>
          </a:xfrm>
        </p:grpSpPr>
        <p:pic>
          <p:nvPicPr>
            <p:cNvPr id="10" name="Picture 10"/>
            <p:cNvPicPr>
              <a:picLocks noChangeAspect="1"/>
            </p:cNvPicPr>
            <p:nvPr/>
          </p:nvPicPr>
          <p:blipFill>
            <a:blip r:embed="rId11"/>
            <a:srcRect l="16450" t="-8201" r="16450" b="-8201"/>
            <a:stretch>
              <a:fillRect/>
            </a:stretch>
          </p:blipFill>
          <p:spPr>
            <a:xfrm>
              <a:off x="0" y="0"/>
              <a:ext cx="9487722" cy="11043900"/>
            </a:xfrm>
            <a:prstGeom prst="rect">
              <a:avLst/>
            </a:prstGeom>
          </p:spPr>
        </p:pic>
      </p:grpSp>
      <p:grpSp>
        <p:nvGrpSpPr>
          <p:cNvPr id="11" name="Group 11"/>
          <p:cNvGrpSpPr/>
          <p:nvPr/>
        </p:nvGrpSpPr>
        <p:grpSpPr>
          <a:xfrm>
            <a:off x="9829800" y="1940401"/>
            <a:ext cx="5221604" cy="5987365"/>
            <a:chOff x="0" y="0"/>
            <a:chExt cx="6962138" cy="7983154"/>
          </a:xfrm>
        </p:grpSpPr>
        <p:pic>
          <p:nvPicPr>
            <p:cNvPr id="12" name="Picture 12"/>
            <p:cNvPicPr>
              <a:picLocks noChangeAspect="1"/>
            </p:cNvPicPr>
            <p:nvPr/>
          </p:nvPicPr>
          <p:blipFill>
            <a:blip r:embed="rId12"/>
            <a:srcRect t="7000" b="7000"/>
            <a:stretch>
              <a:fillRect/>
            </a:stretch>
          </p:blipFill>
          <p:spPr>
            <a:xfrm>
              <a:off x="0" y="0"/>
              <a:ext cx="6962138" cy="7983154"/>
            </a:xfrm>
            <a:prstGeom prst="rect">
              <a:avLst/>
            </a:prstGeom>
          </p:spPr>
        </p:pic>
      </p:grpSp>
      <p:sp>
        <p:nvSpPr>
          <p:cNvPr id="13" name="TextBox 13"/>
          <p:cNvSpPr txBox="1"/>
          <p:nvPr/>
        </p:nvSpPr>
        <p:spPr>
          <a:xfrm>
            <a:off x="1028700" y="1214927"/>
            <a:ext cx="6587236" cy="1160780"/>
          </a:xfrm>
          <a:prstGeom prst="rect">
            <a:avLst/>
          </a:prstGeom>
        </p:spPr>
        <p:txBody>
          <a:bodyPr lIns="0" tIns="0" rIns="0" bIns="0" rtlCol="0" anchor="t">
            <a:spAutoFit/>
          </a:bodyPr>
          <a:lstStyle/>
          <a:p>
            <a:pPr>
              <a:lnSpc>
                <a:spcPts val="9519"/>
              </a:lnSpc>
              <a:spcBef>
                <a:spcPct val="0"/>
              </a:spcBef>
            </a:pPr>
            <a:r>
              <a:rPr lang="en-US" sz="6799" dirty="0">
                <a:solidFill>
                  <a:srgbClr val="F4F0E1"/>
                </a:solidFill>
                <a:latin typeface="TAN Meringue"/>
              </a:rPr>
              <a:t>METHODS</a:t>
            </a:r>
          </a:p>
        </p:txBody>
      </p:sp>
      <p:sp>
        <p:nvSpPr>
          <p:cNvPr id="14" name="TextBox 14"/>
          <p:cNvSpPr txBox="1"/>
          <p:nvPr/>
        </p:nvSpPr>
        <p:spPr>
          <a:xfrm>
            <a:off x="2324662" y="6402909"/>
            <a:ext cx="5610686" cy="606425"/>
          </a:xfrm>
          <a:prstGeom prst="rect">
            <a:avLst/>
          </a:prstGeom>
        </p:spPr>
        <p:txBody>
          <a:bodyPr lIns="0" tIns="0" rIns="0" bIns="0" rtlCol="0" anchor="t">
            <a:spAutoFit/>
          </a:bodyPr>
          <a:lstStyle/>
          <a:p>
            <a:pPr>
              <a:lnSpc>
                <a:spcPts val="4900"/>
              </a:lnSpc>
              <a:spcBef>
                <a:spcPct val="0"/>
              </a:spcBef>
            </a:pPr>
            <a:r>
              <a:rPr lang="en-US" sz="3500" dirty="0">
                <a:solidFill>
                  <a:srgbClr val="F4F0E1"/>
                </a:solidFill>
                <a:latin typeface="DM Sans"/>
              </a:rPr>
              <a:t>Bioinspired thin films</a:t>
            </a:r>
          </a:p>
        </p:txBody>
      </p:sp>
      <p:sp>
        <p:nvSpPr>
          <p:cNvPr id="15" name="TextBox 15"/>
          <p:cNvSpPr txBox="1"/>
          <p:nvPr/>
        </p:nvSpPr>
        <p:spPr>
          <a:xfrm>
            <a:off x="2324662" y="5015272"/>
            <a:ext cx="5610686" cy="606425"/>
          </a:xfrm>
          <a:prstGeom prst="rect">
            <a:avLst/>
          </a:prstGeom>
        </p:spPr>
        <p:txBody>
          <a:bodyPr lIns="0" tIns="0" rIns="0" bIns="0" rtlCol="0" anchor="t">
            <a:spAutoFit/>
          </a:bodyPr>
          <a:lstStyle/>
          <a:p>
            <a:pPr>
              <a:lnSpc>
                <a:spcPts val="4900"/>
              </a:lnSpc>
              <a:spcBef>
                <a:spcPct val="0"/>
              </a:spcBef>
            </a:pPr>
            <a:r>
              <a:rPr lang="en-US" sz="3500">
                <a:solidFill>
                  <a:srgbClr val="F4F0E1"/>
                </a:solidFill>
                <a:latin typeface="DM Sans"/>
              </a:rPr>
              <a:t>Optical Simulations</a:t>
            </a:r>
          </a:p>
        </p:txBody>
      </p:sp>
      <p:sp>
        <p:nvSpPr>
          <p:cNvPr id="16" name="TextBox 16"/>
          <p:cNvSpPr txBox="1"/>
          <p:nvPr/>
        </p:nvSpPr>
        <p:spPr>
          <a:xfrm>
            <a:off x="2324662" y="3399586"/>
            <a:ext cx="6819338" cy="1144905"/>
          </a:xfrm>
          <a:prstGeom prst="rect">
            <a:avLst/>
          </a:prstGeom>
        </p:spPr>
        <p:txBody>
          <a:bodyPr lIns="0" tIns="0" rIns="0" bIns="0" rtlCol="0" anchor="t">
            <a:spAutoFit/>
          </a:bodyPr>
          <a:lstStyle/>
          <a:p>
            <a:pPr>
              <a:lnSpc>
                <a:spcPts val="4620"/>
              </a:lnSpc>
              <a:spcBef>
                <a:spcPct val="0"/>
              </a:spcBef>
            </a:pPr>
            <a:r>
              <a:rPr lang="en-US" sz="3300" dirty="0">
                <a:solidFill>
                  <a:srgbClr val="F4F0E1"/>
                </a:solidFill>
                <a:latin typeface="DM Sans"/>
              </a:rPr>
              <a:t>Patterning of thin-film PV absorbers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up)">
                                      <p:cBhvr>
                                        <p:cTn id="28" dur="500"/>
                                        <p:tgtEl>
                                          <p:spTgt spid="6"/>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up)">
                                      <p:cBhvr>
                                        <p:cTn id="36" dur="500"/>
                                        <p:tgtEl>
                                          <p:spTgt spid="7"/>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up)">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0E1"/>
        </a:solidFill>
        <a:effectLst/>
      </p:bgPr>
    </p:bg>
    <p:spTree>
      <p:nvGrpSpPr>
        <p:cNvPr id="1" name=""/>
        <p:cNvGrpSpPr/>
        <p:nvPr/>
      </p:nvGrpSpPr>
      <p:grpSpPr>
        <a:xfrm>
          <a:off x="0" y="0"/>
          <a:ext cx="0" cy="0"/>
          <a:chOff x="0" y="0"/>
          <a:chExt cx="0" cy="0"/>
        </a:xfrm>
      </p:grpSpPr>
      <p:grpSp>
        <p:nvGrpSpPr>
          <p:cNvPr id="2" name="Group 2"/>
          <p:cNvGrpSpPr/>
          <p:nvPr/>
        </p:nvGrpSpPr>
        <p:grpSpPr>
          <a:xfrm>
            <a:off x="4636742" y="-472382"/>
            <a:ext cx="14259149" cy="11231764"/>
            <a:chOff x="0" y="0"/>
            <a:chExt cx="3755496" cy="2958160"/>
          </a:xfrm>
        </p:grpSpPr>
        <p:sp>
          <p:nvSpPr>
            <p:cNvPr id="3" name="Freeform 3"/>
            <p:cNvSpPr/>
            <p:nvPr/>
          </p:nvSpPr>
          <p:spPr>
            <a:xfrm>
              <a:off x="0" y="0"/>
              <a:ext cx="3755496" cy="2958160"/>
            </a:xfrm>
            <a:custGeom>
              <a:avLst/>
              <a:gdLst/>
              <a:ahLst/>
              <a:cxnLst/>
              <a:rect l="l" t="t" r="r" b="b"/>
              <a:pathLst>
                <a:path w="3755496" h="2958160">
                  <a:moveTo>
                    <a:pt x="0" y="0"/>
                  </a:moveTo>
                  <a:lnTo>
                    <a:pt x="3755496" y="0"/>
                  </a:lnTo>
                  <a:lnTo>
                    <a:pt x="3755496" y="2958160"/>
                  </a:lnTo>
                  <a:lnTo>
                    <a:pt x="0" y="2958160"/>
                  </a:lnTo>
                  <a:close/>
                </a:path>
              </a:pathLst>
            </a:custGeom>
            <a:solidFill>
              <a:srgbClr val="39543B"/>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1725547"/>
            <a:ext cx="7533933" cy="7380440"/>
            <a:chOff x="0" y="0"/>
            <a:chExt cx="10045244" cy="9840587"/>
          </a:xfrm>
        </p:grpSpPr>
        <p:pic>
          <p:nvPicPr>
            <p:cNvPr id="6" name="Picture 6"/>
            <p:cNvPicPr>
              <a:picLocks noChangeAspect="1"/>
            </p:cNvPicPr>
            <p:nvPr/>
          </p:nvPicPr>
          <p:blipFill>
            <a:blip r:embed="rId2"/>
            <a:srcRect l="30254" r="18705"/>
            <a:stretch>
              <a:fillRect/>
            </a:stretch>
          </p:blipFill>
          <p:spPr>
            <a:xfrm>
              <a:off x="0" y="0"/>
              <a:ext cx="10045244" cy="9840587"/>
            </a:xfrm>
            <a:prstGeom prst="rect">
              <a:avLst/>
            </a:prstGeom>
          </p:spPr>
        </p:pic>
      </p:grpSp>
      <p:sp>
        <p:nvSpPr>
          <p:cNvPr id="7" name="TextBox 7"/>
          <p:cNvSpPr txBox="1"/>
          <p:nvPr/>
        </p:nvSpPr>
        <p:spPr>
          <a:xfrm>
            <a:off x="10012319" y="1009975"/>
            <a:ext cx="7246981" cy="715572"/>
          </a:xfrm>
          <a:prstGeom prst="rect">
            <a:avLst/>
          </a:prstGeom>
        </p:spPr>
        <p:txBody>
          <a:bodyPr lIns="0" tIns="0" rIns="0" bIns="0" rtlCol="0" anchor="t">
            <a:spAutoFit/>
          </a:bodyPr>
          <a:lstStyle/>
          <a:p>
            <a:pPr algn="r">
              <a:lnSpc>
                <a:spcPts val="5810"/>
              </a:lnSpc>
              <a:spcBef>
                <a:spcPct val="0"/>
              </a:spcBef>
            </a:pPr>
            <a:r>
              <a:rPr lang="en-US" sz="4150" dirty="0">
                <a:solidFill>
                  <a:srgbClr val="F4F0E1"/>
                </a:solidFill>
                <a:latin typeface="DM Sans"/>
              </a:rPr>
              <a:t>PATTERNING OF THIN-FILM </a:t>
            </a:r>
          </a:p>
        </p:txBody>
      </p:sp>
      <p:sp>
        <p:nvSpPr>
          <p:cNvPr id="8" name="TextBox 8"/>
          <p:cNvSpPr txBox="1"/>
          <p:nvPr/>
        </p:nvSpPr>
        <p:spPr>
          <a:xfrm>
            <a:off x="11354812" y="1744597"/>
            <a:ext cx="5891992" cy="769816"/>
          </a:xfrm>
          <a:prstGeom prst="rect">
            <a:avLst/>
          </a:prstGeom>
        </p:spPr>
        <p:txBody>
          <a:bodyPr lIns="0" tIns="0" rIns="0" bIns="0" rtlCol="0" anchor="t">
            <a:spAutoFit/>
          </a:bodyPr>
          <a:lstStyle/>
          <a:p>
            <a:pPr algn="r">
              <a:lnSpc>
                <a:spcPts val="6300"/>
              </a:lnSpc>
              <a:spcBef>
                <a:spcPct val="0"/>
              </a:spcBef>
            </a:pPr>
            <a:r>
              <a:rPr lang="en-US" sz="4500">
                <a:solidFill>
                  <a:srgbClr val="F4F0E1"/>
                </a:solidFill>
                <a:latin typeface="TAN Meringue"/>
              </a:rPr>
              <a:t>PV ABSORBERS</a:t>
            </a:r>
          </a:p>
        </p:txBody>
      </p:sp>
      <p:sp>
        <p:nvSpPr>
          <p:cNvPr id="9" name="TextBox 9"/>
          <p:cNvSpPr txBox="1"/>
          <p:nvPr/>
        </p:nvSpPr>
        <p:spPr>
          <a:xfrm>
            <a:off x="10012319" y="3036753"/>
            <a:ext cx="8029815" cy="6069234"/>
          </a:xfrm>
          <a:prstGeom prst="rect">
            <a:avLst/>
          </a:prstGeom>
        </p:spPr>
        <p:txBody>
          <a:bodyPr lIns="0" tIns="0" rIns="0" bIns="0" rtlCol="0" anchor="t">
            <a:spAutoFit/>
          </a:bodyPr>
          <a:lstStyle/>
          <a:p>
            <a:pPr algn="just">
              <a:lnSpc>
                <a:spcPts val="3132"/>
              </a:lnSpc>
            </a:pPr>
            <a:endParaRPr dirty="0"/>
          </a:p>
          <a:p>
            <a:pPr marL="547872" lvl="1" indent="-273936">
              <a:lnSpc>
                <a:spcPts val="4060"/>
              </a:lnSpc>
              <a:buFont typeface="Arial"/>
              <a:buChar char="•"/>
            </a:pPr>
            <a:r>
              <a:rPr lang="en-US" sz="2537" dirty="0" err="1">
                <a:solidFill>
                  <a:srgbClr val="F4F0E1"/>
                </a:solidFill>
                <a:latin typeface="DM Sans"/>
              </a:rPr>
              <a:t>a-Si:H</a:t>
            </a:r>
            <a:r>
              <a:rPr lang="en-US" sz="2537" dirty="0">
                <a:solidFill>
                  <a:srgbClr val="F4F0E1"/>
                </a:solidFill>
                <a:latin typeface="DM Sans"/>
              </a:rPr>
              <a:t> (130 nm thick) was deposited on Corning glass substrates using plasma-enhanced chemical vapor deposition at a plasma excitation frequency of 13.56 MHz and a substrate temperature of 180°C</a:t>
            </a:r>
          </a:p>
          <a:p>
            <a:pPr marL="547872" lvl="1" indent="-273936">
              <a:lnSpc>
                <a:spcPts val="4060"/>
              </a:lnSpc>
              <a:buFont typeface="Arial"/>
              <a:buChar char="•"/>
            </a:pPr>
            <a:r>
              <a:rPr lang="en-US" sz="2537" dirty="0">
                <a:solidFill>
                  <a:srgbClr val="F4F0E1"/>
                </a:solidFill>
                <a:latin typeface="DM Sans"/>
              </a:rPr>
              <a:t>The </a:t>
            </a:r>
            <a:r>
              <a:rPr lang="en-US" sz="2537" dirty="0" err="1">
                <a:solidFill>
                  <a:srgbClr val="F4F0E1"/>
                </a:solidFill>
                <a:latin typeface="DM Sans"/>
              </a:rPr>
              <a:t>demixing</a:t>
            </a:r>
            <a:r>
              <a:rPr lang="en-US" sz="2537" dirty="0">
                <a:solidFill>
                  <a:srgbClr val="F4F0E1"/>
                </a:solidFill>
                <a:latin typeface="DM Sans"/>
              </a:rPr>
              <a:t> of the blend components out of the smooth surface occurred during spin coating</a:t>
            </a:r>
          </a:p>
          <a:p>
            <a:pPr marL="547872" lvl="1" indent="-273936">
              <a:lnSpc>
                <a:spcPts val="4060"/>
              </a:lnSpc>
              <a:buFont typeface="Arial"/>
              <a:buChar char="•"/>
            </a:pPr>
            <a:r>
              <a:rPr lang="en-US" sz="2537" dirty="0">
                <a:solidFill>
                  <a:srgbClr val="F4F0E1"/>
                </a:solidFill>
                <a:latin typeface="DM Sans"/>
              </a:rPr>
              <a:t>Afterward, the pattern was transferred into the </a:t>
            </a:r>
            <a:r>
              <a:rPr lang="en-US" sz="2537" dirty="0" err="1">
                <a:solidFill>
                  <a:srgbClr val="F4F0E1"/>
                </a:solidFill>
                <a:latin typeface="DM Sans"/>
              </a:rPr>
              <a:t>a-Si:H</a:t>
            </a:r>
            <a:r>
              <a:rPr lang="en-US" sz="2537" dirty="0">
                <a:solidFill>
                  <a:srgbClr val="F4F0E1"/>
                </a:solidFill>
                <a:latin typeface="DM Sans"/>
              </a:rPr>
              <a:t> layer by RIE (Oxford 80 Plasma lab Etcher) using the PMMA layer as an etching mask</a:t>
            </a:r>
          </a:p>
          <a:p>
            <a:pPr algn="just">
              <a:lnSpc>
                <a:spcPts val="4695"/>
              </a:lnSpc>
            </a:pPr>
            <a:endParaRPr lang="en-US" sz="2537" dirty="0">
              <a:solidFill>
                <a:srgbClr val="F4F0E1"/>
              </a:solidFill>
              <a:latin typeface="DM San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0E1"/>
        </a:solidFill>
        <a:effectLst/>
      </p:bgPr>
    </p:bg>
    <p:spTree>
      <p:nvGrpSpPr>
        <p:cNvPr id="1" name=""/>
        <p:cNvGrpSpPr/>
        <p:nvPr/>
      </p:nvGrpSpPr>
      <p:grpSpPr>
        <a:xfrm>
          <a:off x="0" y="0"/>
          <a:ext cx="0" cy="0"/>
          <a:chOff x="0" y="0"/>
          <a:chExt cx="0" cy="0"/>
        </a:xfrm>
      </p:grpSpPr>
      <p:grpSp>
        <p:nvGrpSpPr>
          <p:cNvPr id="2" name="Group 2"/>
          <p:cNvGrpSpPr/>
          <p:nvPr/>
        </p:nvGrpSpPr>
        <p:grpSpPr>
          <a:xfrm>
            <a:off x="13630492" y="-472382"/>
            <a:ext cx="5265399" cy="11231764"/>
            <a:chOff x="0" y="0"/>
            <a:chExt cx="1386772" cy="2958160"/>
          </a:xfrm>
        </p:grpSpPr>
        <p:sp>
          <p:nvSpPr>
            <p:cNvPr id="3" name="Freeform 3"/>
            <p:cNvSpPr/>
            <p:nvPr/>
          </p:nvSpPr>
          <p:spPr>
            <a:xfrm>
              <a:off x="0" y="0"/>
              <a:ext cx="1386772" cy="2958160"/>
            </a:xfrm>
            <a:custGeom>
              <a:avLst/>
              <a:gdLst/>
              <a:ahLst/>
              <a:cxnLst/>
              <a:rect l="l" t="t" r="r" b="b"/>
              <a:pathLst>
                <a:path w="1386772" h="2958160">
                  <a:moveTo>
                    <a:pt x="0" y="0"/>
                  </a:moveTo>
                  <a:lnTo>
                    <a:pt x="1386772" y="0"/>
                  </a:lnTo>
                  <a:lnTo>
                    <a:pt x="1386772" y="2958160"/>
                  </a:lnTo>
                  <a:lnTo>
                    <a:pt x="0" y="2958160"/>
                  </a:lnTo>
                  <a:close/>
                </a:path>
              </a:pathLst>
            </a:custGeom>
            <a:solidFill>
              <a:srgbClr val="39543B"/>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5" name="Picture 5"/>
          <p:cNvPicPr>
            <a:picLocks noChangeAspect="1"/>
          </p:cNvPicPr>
          <p:nvPr/>
        </p:nvPicPr>
        <p:blipFill>
          <a:blip r:embed="rId2"/>
          <a:srcRect/>
          <a:stretch>
            <a:fillRect/>
          </a:stretch>
        </p:blipFill>
        <p:spPr>
          <a:xfrm>
            <a:off x="3705701" y="8273008"/>
            <a:ext cx="2846784" cy="1407308"/>
          </a:xfrm>
          <a:prstGeom prst="rect">
            <a:avLst/>
          </a:prstGeom>
        </p:spPr>
      </p:pic>
      <p:grpSp>
        <p:nvGrpSpPr>
          <p:cNvPr id="6" name="Group 6"/>
          <p:cNvGrpSpPr/>
          <p:nvPr/>
        </p:nvGrpSpPr>
        <p:grpSpPr>
          <a:xfrm>
            <a:off x="10001684" y="1667307"/>
            <a:ext cx="7257616" cy="7146340"/>
            <a:chOff x="0" y="0"/>
            <a:chExt cx="9676821" cy="9528453"/>
          </a:xfrm>
        </p:grpSpPr>
        <p:pic>
          <p:nvPicPr>
            <p:cNvPr id="7" name="Picture 7"/>
            <p:cNvPicPr>
              <a:picLocks noChangeAspect="1"/>
            </p:cNvPicPr>
            <p:nvPr/>
          </p:nvPicPr>
          <p:blipFill>
            <a:blip r:embed="rId3"/>
            <a:srcRect l="47023" r="5443"/>
            <a:stretch>
              <a:fillRect/>
            </a:stretch>
          </p:blipFill>
          <p:spPr>
            <a:xfrm>
              <a:off x="0" y="0"/>
              <a:ext cx="9676821" cy="9528453"/>
            </a:xfrm>
            <a:prstGeom prst="rect">
              <a:avLst/>
            </a:prstGeom>
          </p:spPr>
        </p:pic>
      </p:grpSp>
      <p:sp>
        <p:nvSpPr>
          <p:cNvPr id="8" name="TextBox 8"/>
          <p:cNvSpPr txBox="1"/>
          <p:nvPr/>
        </p:nvSpPr>
        <p:spPr>
          <a:xfrm>
            <a:off x="1028700" y="520959"/>
            <a:ext cx="8020815" cy="771512"/>
          </a:xfrm>
          <a:prstGeom prst="rect">
            <a:avLst/>
          </a:prstGeom>
        </p:spPr>
        <p:txBody>
          <a:bodyPr lIns="0" tIns="0" rIns="0" bIns="0" rtlCol="0" anchor="t">
            <a:spAutoFit/>
          </a:bodyPr>
          <a:lstStyle/>
          <a:p>
            <a:pPr>
              <a:lnSpc>
                <a:spcPts val="6300"/>
              </a:lnSpc>
              <a:spcBef>
                <a:spcPct val="0"/>
              </a:spcBef>
            </a:pPr>
            <a:r>
              <a:rPr lang="en-US" sz="4500">
                <a:solidFill>
                  <a:srgbClr val="39543B"/>
                </a:solidFill>
                <a:latin typeface="TAN Meringue"/>
              </a:rPr>
              <a:t>OPTICAL SIMULATIONS</a:t>
            </a:r>
          </a:p>
        </p:txBody>
      </p:sp>
      <p:sp>
        <p:nvSpPr>
          <p:cNvPr id="9" name="TextBox 9"/>
          <p:cNvSpPr txBox="1"/>
          <p:nvPr/>
        </p:nvSpPr>
        <p:spPr>
          <a:xfrm>
            <a:off x="1114185" y="1610157"/>
            <a:ext cx="8029815" cy="6424505"/>
          </a:xfrm>
          <a:prstGeom prst="rect">
            <a:avLst/>
          </a:prstGeom>
        </p:spPr>
        <p:txBody>
          <a:bodyPr lIns="0" tIns="0" rIns="0" bIns="0" rtlCol="0" anchor="t">
            <a:spAutoFit/>
          </a:bodyPr>
          <a:lstStyle/>
          <a:p>
            <a:pPr marL="608132" lvl="1" indent="-304066">
              <a:lnSpc>
                <a:spcPts val="3943"/>
              </a:lnSpc>
              <a:buFont typeface="Arial"/>
              <a:buChar char="•"/>
            </a:pPr>
            <a:r>
              <a:rPr lang="en-US" sz="2816" dirty="0">
                <a:solidFill>
                  <a:srgbClr val="39543B"/>
                </a:solidFill>
                <a:latin typeface="DM Sans"/>
              </a:rPr>
              <a:t>Periodic boundary conditions in the lateral directions (x and y) were applied in all calculations. An incoming plane wave impinging the structures under normal incidence was used, and all the calculations were performed with a spatial resolution of 5 nm</a:t>
            </a:r>
          </a:p>
          <a:p>
            <a:pPr marL="608132" lvl="1" indent="-304066" algn="just">
              <a:lnSpc>
                <a:spcPts val="3943"/>
              </a:lnSpc>
              <a:buFont typeface="Arial"/>
              <a:buChar char="•"/>
            </a:pPr>
            <a:r>
              <a:rPr lang="en-US" sz="2816" dirty="0">
                <a:solidFill>
                  <a:srgbClr val="39543B"/>
                </a:solidFill>
                <a:latin typeface="DM Sans"/>
              </a:rPr>
              <a:t>The boundary conditions of the electromagnetic fields in the vertical (z) direction were set on the perfect matching layer for the model</a:t>
            </a:r>
          </a:p>
          <a:p>
            <a:pPr marL="608132" lvl="1" indent="-304066" algn="just">
              <a:lnSpc>
                <a:spcPts val="3943"/>
              </a:lnSpc>
              <a:buFont typeface="Arial"/>
              <a:buChar char="•"/>
            </a:pPr>
            <a:r>
              <a:rPr lang="en-US" sz="2816" dirty="0">
                <a:solidFill>
                  <a:srgbClr val="39543B"/>
                </a:solidFill>
                <a:latin typeface="DM Sans"/>
              </a:rPr>
              <a:t>The IA of the structures is defined as the integration of the absorption,</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par>
                                <p:cTn id="13" presetID="22" presetClass="entr" presetSubtype="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0E1"/>
        </a:solidFill>
        <a:effectLst/>
      </p:bgPr>
    </p:bg>
    <p:spTree>
      <p:nvGrpSpPr>
        <p:cNvPr id="1" name=""/>
        <p:cNvGrpSpPr/>
        <p:nvPr/>
      </p:nvGrpSpPr>
      <p:grpSpPr>
        <a:xfrm>
          <a:off x="0" y="0"/>
          <a:ext cx="0" cy="0"/>
          <a:chOff x="0" y="0"/>
          <a:chExt cx="0" cy="0"/>
        </a:xfrm>
      </p:grpSpPr>
      <p:grpSp>
        <p:nvGrpSpPr>
          <p:cNvPr id="2" name="Group 2"/>
          <p:cNvGrpSpPr/>
          <p:nvPr/>
        </p:nvGrpSpPr>
        <p:grpSpPr>
          <a:xfrm>
            <a:off x="9283639" y="-472382"/>
            <a:ext cx="9612252" cy="11231764"/>
            <a:chOff x="0" y="0"/>
            <a:chExt cx="2531622" cy="2958160"/>
          </a:xfrm>
        </p:grpSpPr>
        <p:sp>
          <p:nvSpPr>
            <p:cNvPr id="3" name="Freeform 3"/>
            <p:cNvSpPr/>
            <p:nvPr/>
          </p:nvSpPr>
          <p:spPr>
            <a:xfrm>
              <a:off x="0" y="0"/>
              <a:ext cx="2531622" cy="2958160"/>
            </a:xfrm>
            <a:custGeom>
              <a:avLst/>
              <a:gdLst/>
              <a:ahLst/>
              <a:cxnLst/>
              <a:rect l="l" t="t" r="r" b="b"/>
              <a:pathLst>
                <a:path w="2531622" h="2958160">
                  <a:moveTo>
                    <a:pt x="0" y="0"/>
                  </a:moveTo>
                  <a:lnTo>
                    <a:pt x="2531622" y="0"/>
                  </a:lnTo>
                  <a:lnTo>
                    <a:pt x="2531622" y="2958160"/>
                  </a:lnTo>
                  <a:lnTo>
                    <a:pt x="0" y="2958160"/>
                  </a:lnTo>
                  <a:close/>
                </a:path>
              </a:pathLst>
            </a:custGeom>
            <a:solidFill>
              <a:srgbClr val="39543B"/>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648910" y="624174"/>
            <a:ext cx="7741445" cy="5401034"/>
            <a:chOff x="171276" y="-1392812"/>
            <a:chExt cx="10616621" cy="12027030"/>
          </a:xfrm>
        </p:grpSpPr>
        <p:pic>
          <p:nvPicPr>
            <p:cNvPr id="6" name="Picture 6"/>
            <p:cNvPicPr>
              <a:picLocks noChangeAspect="1"/>
            </p:cNvPicPr>
            <p:nvPr/>
          </p:nvPicPr>
          <p:blipFill rotWithShape="1">
            <a:blip r:embed="rId2"/>
            <a:srcRect l="26389" t="390" r="278" b="-25001"/>
            <a:stretch/>
          </p:blipFill>
          <p:spPr>
            <a:xfrm>
              <a:off x="171276" y="-1392812"/>
              <a:ext cx="10616621" cy="12027030"/>
            </a:xfrm>
            <a:prstGeom prst="rect">
              <a:avLst/>
            </a:prstGeom>
          </p:spPr>
        </p:pic>
      </p:grpSp>
      <p:grpSp>
        <p:nvGrpSpPr>
          <p:cNvPr id="7" name="Group 7"/>
          <p:cNvGrpSpPr/>
          <p:nvPr/>
        </p:nvGrpSpPr>
        <p:grpSpPr>
          <a:xfrm>
            <a:off x="10176922" y="5519133"/>
            <a:ext cx="7825685" cy="4125313"/>
            <a:chOff x="-1186534" y="3"/>
            <a:chExt cx="10434246" cy="10634215"/>
          </a:xfrm>
        </p:grpSpPr>
        <p:pic>
          <p:nvPicPr>
            <p:cNvPr id="8" name="Picture 8"/>
            <p:cNvPicPr>
              <a:picLocks noChangeAspect="1"/>
            </p:cNvPicPr>
            <p:nvPr/>
          </p:nvPicPr>
          <p:blipFill rotWithShape="1">
            <a:blip r:embed="rId3"/>
            <a:srcRect l="1740" r="138"/>
            <a:stretch/>
          </p:blipFill>
          <p:spPr>
            <a:xfrm>
              <a:off x="-1186534" y="3"/>
              <a:ext cx="10434246" cy="10634215"/>
            </a:xfrm>
            <a:prstGeom prst="rect">
              <a:avLst/>
            </a:prstGeom>
          </p:spPr>
        </p:pic>
      </p:grpSp>
      <p:sp>
        <p:nvSpPr>
          <p:cNvPr id="9" name="TextBox 9"/>
          <p:cNvSpPr txBox="1"/>
          <p:nvPr/>
        </p:nvSpPr>
        <p:spPr>
          <a:xfrm>
            <a:off x="10467555" y="867317"/>
            <a:ext cx="6791745" cy="715572"/>
          </a:xfrm>
          <a:prstGeom prst="rect">
            <a:avLst/>
          </a:prstGeom>
        </p:spPr>
        <p:txBody>
          <a:bodyPr lIns="0" tIns="0" rIns="0" bIns="0" rtlCol="0" anchor="t">
            <a:spAutoFit/>
          </a:bodyPr>
          <a:lstStyle/>
          <a:p>
            <a:pPr algn="r">
              <a:lnSpc>
                <a:spcPts val="5810"/>
              </a:lnSpc>
              <a:spcBef>
                <a:spcPct val="0"/>
              </a:spcBef>
            </a:pPr>
            <a:r>
              <a:rPr lang="en-US" sz="4150" dirty="0">
                <a:solidFill>
                  <a:srgbClr val="F4F0E1"/>
                </a:solidFill>
                <a:latin typeface="DM Sans"/>
              </a:rPr>
              <a:t>P. ARISTOLOCHIAE WING</a:t>
            </a:r>
          </a:p>
        </p:txBody>
      </p:sp>
      <p:sp>
        <p:nvSpPr>
          <p:cNvPr id="10" name="TextBox 10"/>
          <p:cNvSpPr txBox="1"/>
          <p:nvPr/>
        </p:nvSpPr>
        <p:spPr>
          <a:xfrm>
            <a:off x="11766317" y="1592414"/>
            <a:ext cx="5492983" cy="1135447"/>
          </a:xfrm>
          <a:prstGeom prst="rect">
            <a:avLst/>
          </a:prstGeom>
        </p:spPr>
        <p:txBody>
          <a:bodyPr lIns="0" tIns="0" rIns="0" bIns="0" rtlCol="0" anchor="t">
            <a:spAutoFit/>
          </a:bodyPr>
          <a:lstStyle/>
          <a:p>
            <a:pPr algn="r">
              <a:lnSpc>
                <a:spcPts val="4616"/>
              </a:lnSpc>
              <a:spcBef>
                <a:spcPct val="0"/>
              </a:spcBef>
            </a:pPr>
            <a:r>
              <a:rPr lang="en-US" sz="3297" dirty="0">
                <a:solidFill>
                  <a:srgbClr val="F4F0E1"/>
                </a:solidFill>
                <a:latin typeface="TAN Meringue"/>
              </a:rPr>
              <a:t>MICRO- AND NANOSTRUCTURE</a:t>
            </a:r>
          </a:p>
        </p:txBody>
      </p:sp>
      <p:sp>
        <p:nvSpPr>
          <p:cNvPr id="11" name="TextBox 11"/>
          <p:cNvSpPr txBox="1"/>
          <p:nvPr/>
        </p:nvSpPr>
        <p:spPr>
          <a:xfrm>
            <a:off x="9834851" y="3287210"/>
            <a:ext cx="7424449" cy="1672574"/>
          </a:xfrm>
          <a:prstGeom prst="rect">
            <a:avLst/>
          </a:prstGeom>
        </p:spPr>
        <p:txBody>
          <a:bodyPr lIns="0" tIns="0" rIns="0" bIns="0" rtlCol="0" anchor="t">
            <a:spAutoFit/>
          </a:bodyPr>
          <a:lstStyle/>
          <a:p>
            <a:pPr marL="504691" lvl="1" indent="-252346" algn="just">
              <a:lnSpc>
                <a:spcPts val="3272"/>
              </a:lnSpc>
              <a:buFont typeface="Arial"/>
              <a:buChar char="•"/>
            </a:pPr>
            <a:r>
              <a:rPr lang="en-US" sz="2337" dirty="0">
                <a:solidFill>
                  <a:srgbClr val="F4F0E1"/>
                </a:solidFill>
                <a:latin typeface="DM Sans"/>
              </a:rPr>
              <a:t>The parameters of the 3D FEM model of the </a:t>
            </a:r>
            <a:r>
              <a:rPr lang="en-US" sz="2337" i="1" dirty="0">
                <a:solidFill>
                  <a:srgbClr val="F4F0E1"/>
                </a:solidFill>
                <a:latin typeface="DM Sans"/>
              </a:rPr>
              <a:t>P. </a:t>
            </a:r>
            <a:r>
              <a:rPr lang="en-US" sz="2337" i="1" dirty="0" err="1">
                <a:solidFill>
                  <a:srgbClr val="F4F0E1"/>
                </a:solidFill>
                <a:latin typeface="DM Sans"/>
              </a:rPr>
              <a:t>aristolochiae</a:t>
            </a:r>
            <a:r>
              <a:rPr lang="en-US" sz="2337" dirty="0">
                <a:solidFill>
                  <a:srgbClr val="F4F0E1"/>
                </a:solidFill>
                <a:latin typeface="DM Sans"/>
              </a:rPr>
              <a:t> wing nano and microstructures were obtained from SEM images. The IA was calculated from 350 nm (</a:t>
            </a:r>
            <a:r>
              <a:rPr lang="en-US" sz="2337" dirty="0" err="1">
                <a:solidFill>
                  <a:srgbClr val="F4F0E1"/>
                </a:solidFill>
                <a:latin typeface="DM Sans"/>
              </a:rPr>
              <a:t>lmin</a:t>
            </a:r>
            <a:r>
              <a:rPr lang="en-US" sz="2337" dirty="0">
                <a:solidFill>
                  <a:srgbClr val="F4F0E1"/>
                </a:solidFill>
                <a:latin typeface="DM Sans"/>
              </a:rPr>
              <a:t>) to 1100 nm (lg)</a:t>
            </a:r>
          </a:p>
        </p:txBody>
      </p:sp>
      <p:sp>
        <p:nvSpPr>
          <p:cNvPr id="12" name="TextBox 12"/>
          <p:cNvSpPr txBox="1"/>
          <p:nvPr/>
        </p:nvSpPr>
        <p:spPr>
          <a:xfrm>
            <a:off x="648911" y="5279292"/>
            <a:ext cx="7139761" cy="745916"/>
          </a:xfrm>
          <a:prstGeom prst="rect">
            <a:avLst/>
          </a:prstGeom>
        </p:spPr>
        <p:txBody>
          <a:bodyPr lIns="0" tIns="0" rIns="0" bIns="0" rtlCol="0" anchor="t">
            <a:spAutoFit/>
          </a:bodyPr>
          <a:lstStyle/>
          <a:p>
            <a:pPr algn="just">
              <a:lnSpc>
                <a:spcPts val="6107"/>
              </a:lnSpc>
              <a:spcBef>
                <a:spcPct val="0"/>
              </a:spcBef>
            </a:pPr>
            <a:r>
              <a:rPr lang="en-US" sz="4362" dirty="0">
                <a:solidFill>
                  <a:srgbClr val="39543B"/>
                </a:solidFill>
                <a:latin typeface="DM Sans"/>
              </a:rPr>
              <a:t>BIO INSPIRED</a:t>
            </a:r>
          </a:p>
        </p:txBody>
      </p:sp>
      <p:sp>
        <p:nvSpPr>
          <p:cNvPr id="13" name="TextBox 13"/>
          <p:cNvSpPr txBox="1"/>
          <p:nvPr/>
        </p:nvSpPr>
        <p:spPr>
          <a:xfrm>
            <a:off x="648911" y="5958533"/>
            <a:ext cx="5774449" cy="589428"/>
          </a:xfrm>
          <a:prstGeom prst="rect">
            <a:avLst/>
          </a:prstGeom>
        </p:spPr>
        <p:txBody>
          <a:bodyPr lIns="0" tIns="0" rIns="0" bIns="0" rtlCol="0" anchor="t">
            <a:spAutoFit/>
          </a:bodyPr>
          <a:lstStyle/>
          <a:p>
            <a:pPr algn="just">
              <a:lnSpc>
                <a:spcPts val="4852"/>
              </a:lnSpc>
              <a:spcBef>
                <a:spcPct val="0"/>
              </a:spcBef>
            </a:pPr>
            <a:r>
              <a:rPr lang="en-US" sz="3466" dirty="0">
                <a:solidFill>
                  <a:srgbClr val="39543B"/>
                </a:solidFill>
                <a:latin typeface="TAN Meringue"/>
              </a:rPr>
              <a:t>THIN FILMS</a:t>
            </a:r>
          </a:p>
        </p:txBody>
      </p:sp>
      <p:sp>
        <p:nvSpPr>
          <p:cNvPr id="14" name="TextBox 14"/>
          <p:cNvSpPr txBox="1"/>
          <p:nvPr/>
        </p:nvSpPr>
        <p:spPr>
          <a:xfrm>
            <a:off x="648911" y="6752913"/>
            <a:ext cx="7771825" cy="3116567"/>
          </a:xfrm>
          <a:prstGeom prst="rect">
            <a:avLst/>
          </a:prstGeom>
        </p:spPr>
        <p:txBody>
          <a:bodyPr lIns="0" tIns="0" rIns="0" bIns="0" rtlCol="0" anchor="t">
            <a:spAutoFit/>
          </a:bodyPr>
          <a:lstStyle/>
          <a:p>
            <a:pPr marL="550652" lvl="1" indent="-275326" algn="just">
              <a:lnSpc>
                <a:spcPts val="3570"/>
              </a:lnSpc>
              <a:buFont typeface="Arial"/>
              <a:buChar char="•"/>
            </a:pPr>
            <a:r>
              <a:rPr lang="en-US" sz="2550" dirty="0">
                <a:solidFill>
                  <a:srgbClr val="39543B"/>
                </a:solidFill>
                <a:latin typeface="DM Sans"/>
              </a:rPr>
              <a:t>The correlated thin-film configuration was generated using a freely available based on the LS algorithm</a:t>
            </a:r>
          </a:p>
          <a:p>
            <a:pPr marL="550652" lvl="1" indent="-275326" algn="just">
              <a:lnSpc>
                <a:spcPts val="3570"/>
              </a:lnSpc>
              <a:buFont typeface="Arial"/>
              <a:buChar char="•"/>
            </a:pPr>
            <a:r>
              <a:rPr lang="en-US" sz="2550" dirty="0">
                <a:solidFill>
                  <a:srgbClr val="39543B"/>
                </a:solidFill>
                <a:latin typeface="DM Sans"/>
              </a:rPr>
              <a:t>The final structure   was then obtained by recording the position of the center of the discs and using these coordinates</a:t>
            </a:r>
          </a:p>
          <a:p>
            <a:pPr algn="just">
              <a:lnSpc>
                <a:spcPts val="3570"/>
              </a:lnSpc>
            </a:pPr>
            <a:endParaRPr lang="en-US" sz="2550" dirty="0">
              <a:solidFill>
                <a:srgbClr val="39543B"/>
              </a:solidFill>
              <a:latin typeface="DM San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3"/>
                                        </p:tgtEl>
                                      </p:cBhvr>
                                    </p:animEffect>
                                    <p:animScale>
                                      <p:cBhvr>
                                        <p:cTn id="10" dur="250" autoRev="1" fill="hold"/>
                                        <p:tgtEl>
                                          <p:spTgt spid="13"/>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6" presetClass="emph" presetSubtype="0" fill="hold" grpId="1" nodeType="clickEffect">
                                  <p:stCondLst>
                                    <p:cond delay="0"/>
                                  </p:stCondLst>
                                  <p:childTnLst>
                                    <p:animEffect transition="out" filter="fade">
                                      <p:cBhvr>
                                        <p:cTn id="25" dur="500" tmFilter="0, 0; .2, .5; .8, .5; 1, 0"/>
                                        <p:tgtEl>
                                          <p:spTgt spid="9"/>
                                        </p:tgtEl>
                                      </p:cBhvr>
                                    </p:animEffect>
                                    <p:animScale>
                                      <p:cBhvr>
                                        <p:cTn id="26" dur="250" autoRev="1" fill="hold"/>
                                        <p:tgtEl>
                                          <p:spTgt spid="9"/>
                                        </p:tgtEl>
                                      </p:cBhvr>
                                      <p:by x="105000" y="105000"/>
                                    </p:animScale>
                                  </p:childTnLst>
                                </p:cTn>
                              </p:par>
                              <p:par>
                                <p:cTn id="27" presetID="26" presetClass="emph" presetSubtype="0" fill="hold" grpId="1" nodeType="withEffect">
                                  <p:stCondLst>
                                    <p:cond delay="0"/>
                                  </p:stCondLst>
                                  <p:childTnLst>
                                    <p:animEffect transition="out" filter="fade">
                                      <p:cBhvr>
                                        <p:cTn id="28" dur="500" tmFilter="0, 0; .2, .5; .8, .5; 1, 0"/>
                                        <p:tgtEl>
                                          <p:spTgt spid="10"/>
                                        </p:tgtEl>
                                      </p:cBhvr>
                                    </p:animEffect>
                                    <p:animScale>
                                      <p:cBhvr>
                                        <p:cTn id="29" dur="250" autoRev="1" fill="hold"/>
                                        <p:tgtEl>
                                          <p:spTgt spid="10"/>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2" grpId="0"/>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0E1"/>
        </a:solidFill>
        <a:effectLst/>
      </p:bgPr>
    </p:bg>
    <p:spTree>
      <p:nvGrpSpPr>
        <p:cNvPr id="1" name=""/>
        <p:cNvGrpSpPr/>
        <p:nvPr/>
      </p:nvGrpSpPr>
      <p:grpSpPr>
        <a:xfrm>
          <a:off x="0" y="0"/>
          <a:ext cx="0" cy="0"/>
          <a:chOff x="0" y="0"/>
          <a:chExt cx="0" cy="0"/>
        </a:xfrm>
      </p:grpSpPr>
      <p:grpSp>
        <p:nvGrpSpPr>
          <p:cNvPr id="2" name="Group 2"/>
          <p:cNvGrpSpPr/>
          <p:nvPr/>
        </p:nvGrpSpPr>
        <p:grpSpPr>
          <a:xfrm>
            <a:off x="12406832" y="0"/>
            <a:ext cx="7693774" cy="10287000"/>
            <a:chOff x="0" y="0"/>
            <a:chExt cx="10258365" cy="13716000"/>
          </a:xfrm>
        </p:grpSpPr>
        <p:pic>
          <p:nvPicPr>
            <p:cNvPr id="3" name="Picture 3"/>
            <p:cNvPicPr>
              <a:picLocks noChangeAspect="1"/>
            </p:cNvPicPr>
            <p:nvPr/>
          </p:nvPicPr>
          <p:blipFill>
            <a:blip r:embed="rId2"/>
            <a:srcRect l="16133" r="16133"/>
            <a:stretch>
              <a:fillRect/>
            </a:stretch>
          </p:blipFill>
          <p:spPr>
            <a:xfrm>
              <a:off x="0" y="0"/>
              <a:ext cx="10258365" cy="13716000"/>
            </a:xfrm>
            <a:prstGeom prst="rect">
              <a:avLst/>
            </a:prstGeom>
          </p:spPr>
        </p:pic>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3582875"/>
            <a:ext cx="845002" cy="845002"/>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4934084"/>
            <a:ext cx="845002" cy="84500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8700" y="6283911"/>
            <a:ext cx="845002" cy="845002"/>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28700" y="7633737"/>
            <a:ext cx="845002" cy="845002"/>
          </a:xfrm>
          <a:prstGeom prst="rect">
            <a:avLst/>
          </a:prstGeom>
        </p:spPr>
      </p:pic>
      <p:sp>
        <p:nvSpPr>
          <p:cNvPr id="8" name="TextBox 8"/>
          <p:cNvSpPr txBox="1"/>
          <p:nvPr/>
        </p:nvSpPr>
        <p:spPr>
          <a:xfrm>
            <a:off x="1028700" y="1191479"/>
            <a:ext cx="10930457" cy="1160780"/>
          </a:xfrm>
          <a:prstGeom prst="rect">
            <a:avLst/>
          </a:prstGeom>
        </p:spPr>
        <p:txBody>
          <a:bodyPr lIns="0" tIns="0" rIns="0" bIns="0" rtlCol="0" anchor="t">
            <a:spAutoFit/>
          </a:bodyPr>
          <a:lstStyle/>
          <a:p>
            <a:pPr>
              <a:lnSpc>
                <a:spcPts val="9519"/>
              </a:lnSpc>
              <a:spcBef>
                <a:spcPct val="0"/>
              </a:spcBef>
            </a:pPr>
            <a:r>
              <a:rPr lang="en-US" sz="6799" dirty="0">
                <a:solidFill>
                  <a:srgbClr val="39543B"/>
                </a:solidFill>
                <a:latin typeface="TAN Meringue"/>
              </a:rPr>
              <a:t>CHARACTERIZATION</a:t>
            </a:r>
          </a:p>
        </p:txBody>
      </p:sp>
      <p:sp>
        <p:nvSpPr>
          <p:cNvPr id="9" name="TextBox 9"/>
          <p:cNvSpPr txBox="1"/>
          <p:nvPr/>
        </p:nvSpPr>
        <p:spPr>
          <a:xfrm>
            <a:off x="2324662" y="7714926"/>
            <a:ext cx="5610686" cy="606425"/>
          </a:xfrm>
          <a:prstGeom prst="rect">
            <a:avLst/>
          </a:prstGeom>
        </p:spPr>
        <p:txBody>
          <a:bodyPr lIns="0" tIns="0" rIns="0" bIns="0" rtlCol="0" anchor="t">
            <a:spAutoFit/>
          </a:bodyPr>
          <a:lstStyle/>
          <a:p>
            <a:pPr>
              <a:lnSpc>
                <a:spcPts val="4900"/>
              </a:lnSpc>
              <a:spcBef>
                <a:spcPct val="0"/>
              </a:spcBef>
            </a:pPr>
            <a:r>
              <a:rPr lang="en-US" sz="3500">
                <a:solidFill>
                  <a:srgbClr val="39543B"/>
                </a:solidFill>
                <a:latin typeface="DM Sans"/>
              </a:rPr>
              <a:t>High-resolution imaging</a:t>
            </a:r>
          </a:p>
        </p:txBody>
      </p:sp>
      <p:sp>
        <p:nvSpPr>
          <p:cNvPr id="10" name="TextBox 10"/>
          <p:cNvSpPr txBox="1"/>
          <p:nvPr/>
        </p:nvSpPr>
        <p:spPr>
          <a:xfrm>
            <a:off x="2324662" y="6365099"/>
            <a:ext cx="8724338" cy="606425"/>
          </a:xfrm>
          <a:prstGeom prst="rect">
            <a:avLst/>
          </a:prstGeom>
        </p:spPr>
        <p:txBody>
          <a:bodyPr lIns="0" tIns="0" rIns="0" bIns="0" rtlCol="0" anchor="t">
            <a:spAutoFit/>
          </a:bodyPr>
          <a:lstStyle/>
          <a:p>
            <a:pPr>
              <a:lnSpc>
                <a:spcPts val="4900"/>
              </a:lnSpc>
              <a:spcBef>
                <a:spcPct val="0"/>
              </a:spcBef>
            </a:pPr>
            <a:r>
              <a:rPr lang="en-US" sz="3500">
                <a:solidFill>
                  <a:srgbClr val="39543B"/>
                </a:solidFill>
                <a:latin typeface="DM Sans"/>
              </a:rPr>
              <a:t>Topographical  analysis</a:t>
            </a:r>
          </a:p>
        </p:txBody>
      </p:sp>
      <p:sp>
        <p:nvSpPr>
          <p:cNvPr id="11" name="TextBox 11"/>
          <p:cNvSpPr txBox="1"/>
          <p:nvPr/>
        </p:nvSpPr>
        <p:spPr>
          <a:xfrm>
            <a:off x="2324662" y="5015272"/>
            <a:ext cx="6819338" cy="606425"/>
          </a:xfrm>
          <a:prstGeom prst="rect">
            <a:avLst/>
          </a:prstGeom>
        </p:spPr>
        <p:txBody>
          <a:bodyPr lIns="0" tIns="0" rIns="0" bIns="0" rtlCol="0" anchor="t">
            <a:spAutoFit/>
          </a:bodyPr>
          <a:lstStyle/>
          <a:p>
            <a:pPr>
              <a:lnSpc>
                <a:spcPts val="4900"/>
              </a:lnSpc>
              <a:spcBef>
                <a:spcPct val="0"/>
              </a:spcBef>
            </a:pPr>
            <a:r>
              <a:rPr lang="en-US" sz="3500">
                <a:solidFill>
                  <a:srgbClr val="39543B"/>
                </a:solidFill>
                <a:latin typeface="DM Sans"/>
              </a:rPr>
              <a:t>Microspectroscopic  analysis</a:t>
            </a:r>
          </a:p>
        </p:txBody>
      </p:sp>
      <p:sp>
        <p:nvSpPr>
          <p:cNvPr id="12" name="TextBox 12"/>
          <p:cNvSpPr txBox="1"/>
          <p:nvPr/>
        </p:nvSpPr>
        <p:spPr>
          <a:xfrm>
            <a:off x="2324662" y="3690098"/>
            <a:ext cx="6819338" cy="563880"/>
          </a:xfrm>
          <a:prstGeom prst="rect">
            <a:avLst/>
          </a:prstGeom>
        </p:spPr>
        <p:txBody>
          <a:bodyPr lIns="0" tIns="0" rIns="0" bIns="0" rtlCol="0" anchor="t">
            <a:spAutoFit/>
          </a:bodyPr>
          <a:lstStyle/>
          <a:p>
            <a:pPr>
              <a:lnSpc>
                <a:spcPts val="4620"/>
              </a:lnSpc>
              <a:spcBef>
                <a:spcPct val="0"/>
              </a:spcBef>
            </a:pPr>
            <a:r>
              <a:rPr lang="en-US" sz="3300">
                <a:solidFill>
                  <a:srgbClr val="39543B"/>
                </a:solidFill>
                <a:latin typeface="DM Sans"/>
              </a:rPr>
              <a:t>Macrospectroscopic analysis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up)">
                                      <p:cBhvr>
                                        <p:cTn id="28" dur="500"/>
                                        <p:tgtEl>
                                          <p:spTgt spid="6"/>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up)">
                                      <p:cBhvr>
                                        <p:cTn id="36" dur="500"/>
                                        <p:tgtEl>
                                          <p:spTgt spid="7"/>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7D9C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13229"/>
            <a:ext cx="10884079" cy="4476489"/>
            <a:chOff x="0" y="0"/>
            <a:chExt cx="14512105" cy="5968652"/>
          </a:xfrm>
        </p:grpSpPr>
        <p:pic>
          <p:nvPicPr>
            <p:cNvPr id="3" name="Picture 3"/>
            <p:cNvPicPr>
              <a:picLocks noChangeAspect="1"/>
            </p:cNvPicPr>
            <p:nvPr/>
          </p:nvPicPr>
          <p:blipFill>
            <a:blip r:embed="rId2"/>
            <a:srcRect t="14624" b="29343"/>
            <a:stretch>
              <a:fillRect/>
            </a:stretch>
          </p:blipFill>
          <p:spPr>
            <a:xfrm>
              <a:off x="0" y="0"/>
              <a:ext cx="14512105" cy="5968652"/>
            </a:xfrm>
            <a:prstGeom prst="rect">
              <a:avLst/>
            </a:prstGeom>
          </p:spPr>
        </p:pic>
      </p:grpSp>
      <p:grpSp>
        <p:nvGrpSpPr>
          <p:cNvPr id="4" name="Group 4"/>
          <p:cNvGrpSpPr/>
          <p:nvPr/>
        </p:nvGrpSpPr>
        <p:grpSpPr>
          <a:xfrm>
            <a:off x="12332688" y="2917120"/>
            <a:ext cx="4926612" cy="2072598"/>
            <a:chOff x="0" y="0"/>
            <a:chExt cx="6568816" cy="2763465"/>
          </a:xfrm>
        </p:grpSpPr>
        <p:pic>
          <p:nvPicPr>
            <p:cNvPr id="5" name="Picture 5"/>
            <p:cNvPicPr>
              <a:picLocks noChangeAspect="1"/>
            </p:cNvPicPr>
            <p:nvPr/>
          </p:nvPicPr>
          <p:blipFill>
            <a:blip r:embed="rId3"/>
            <a:srcRect t="23832" b="14276"/>
            <a:stretch>
              <a:fillRect/>
            </a:stretch>
          </p:blipFill>
          <p:spPr>
            <a:xfrm>
              <a:off x="0" y="0"/>
              <a:ext cx="6568816" cy="2763465"/>
            </a:xfrm>
            <a:prstGeom prst="rect">
              <a:avLst/>
            </a:prstGeom>
          </p:spPr>
        </p:pic>
      </p:grpSp>
      <p:grpSp>
        <p:nvGrpSpPr>
          <p:cNvPr id="6" name="Group 6"/>
          <p:cNvGrpSpPr/>
          <p:nvPr/>
        </p:nvGrpSpPr>
        <p:grpSpPr>
          <a:xfrm>
            <a:off x="12332688" y="513229"/>
            <a:ext cx="4926612" cy="2072598"/>
            <a:chOff x="0" y="0"/>
            <a:chExt cx="6568816" cy="2763465"/>
          </a:xfrm>
        </p:grpSpPr>
        <p:pic>
          <p:nvPicPr>
            <p:cNvPr id="7" name="Picture 7"/>
            <p:cNvPicPr>
              <a:picLocks noChangeAspect="1"/>
            </p:cNvPicPr>
            <p:nvPr/>
          </p:nvPicPr>
          <p:blipFill>
            <a:blip r:embed="rId4"/>
            <a:srcRect t="24048" b="24048"/>
            <a:stretch>
              <a:fillRect/>
            </a:stretch>
          </p:blipFill>
          <p:spPr>
            <a:xfrm>
              <a:off x="0" y="0"/>
              <a:ext cx="6568816" cy="2763465"/>
            </a:xfrm>
            <a:prstGeom prst="rect">
              <a:avLst/>
            </a:prstGeom>
          </p:spPr>
        </p:pic>
      </p:gr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172575" y="4020094"/>
            <a:ext cx="594608" cy="594608"/>
          </a:xfrm>
          <a:prstGeom prst="rect">
            <a:avLst/>
          </a:prstGeom>
        </p:spPr>
      </p:pic>
      <p:sp>
        <p:nvSpPr>
          <p:cNvPr id="9" name="TextBox 9"/>
          <p:cNvSpPr txBox="1"/>
          <p:nvPr/>
        </p:nvSpPr>
        <p:spPr>
          <a:xfrm>
            <a:off x="1255075" y="3786404"/>
            <a:ext cx="7888925" cy="1203315"/>
          </a:xfrm>
          <a:prstGeom prst="rect">
            <a:avLst/>
          </a:prstGeom>
        </p:spPr>
        <p:txBody>
          <a:bodyPr lIns="0" tIns="0" rIns="0" bIns="0" rtlCol="0" anchor="t">
            <a:spAutoFit/>
          </a:bodyPr>
          <a:lstStyle/>
          <a:p>
            <a:pPr>
              <a:lnSpc>
                <a:spcPts val="9800"/>
              </a:lnSpc>
              <a:spcBef>
                <a:spcPct val="0"/>
              </a:spcBef>
            </a:pPr>
            <a:r>
              <a:rPr lang="en-US" sz="7000" dirty="0">
                <a:solidFill>
                  <a:srgbClr val="FFFFFF"/>
                </a:solidFill>
                <a:latin typeface="TAN Meringue"/>
              </a:rPr>
              <a:t>INTRODUCTION</a:t>
            </a:r>
          </a:p>
        </p:txBody>
      </p:sp>
      <p:sp>
        <p:nvSpPr>
          <p:cNvPr id="10" name="TextBox 10"/>
          <p:cNvSpPr txBox="1"/>
          <p:nvPr/>
        </p:nvSpPr>
        <p:spPr>
          <a:xfrm>
            <a:off x="1028700" y="5332619"/>
            <a:ext cx="16230600" cy="4397344"/>
          </a:xfrm>
          <a:prstGeom prst="rect">
            <a:avLst/>
          </a:prstGeom>
        </p:spPr>
        <p:txBody>
          <a:bodyPr lIns="0" tIns="0" rIns="0" bIns="0" rtlCol="0" anchor="t">
            <a:spAutoFit/>
          </a:bodyPr>
          <a:lstStyle/>
          <a:p>
            <a:pPr algn="just">
              <a:lnSpc>
                <a:spcPts val="3134"/>
              </a:lnSpc>
            </a:pPr>
            <a:r>
              <a:rPr lang="en-US" sz="2634" dirty="0">
                <a:solidFill>
                  <a:srgbClr val="000000"/>
                </a:solidFill>
                <a:latin typeface="DM Sans"/>
              </a:rPr>
              <a:t>The wings of the black butterfly, </a:t>
            </a:r>
            <a:r>
              <a:rPr lang="en-US" sz="2634" dirty="0" err="1">
                <a:solidFill>
                  <a:srgbClr val="000000"/>
                </a:solidFill>
                <a:latin typeface="DM Sans Italics"/>
              </a:rPr>
              <a:t>Pachliopta</a:t>
            </a:r>
            <a:r>
              <a:rPr lang="en-US" sz="2634" dirty="0">
                <a:solidFill>
                  <a:srgbClr val="000000"/>
                </a:solidFill>
                <a:latin typeface="DM Sans Italics"/>
              </a:rPr>
              <a:t> </a:t>
            </a:r>
            <a:r>
              <a:rPr lang="en-US" sz="2634" dirty="0" err="1">
                <a:solidFill>
                  <a:srgbClr val="000000"/>
                </a:solidFill>
                <a:latin typeface="DM Sans Italics"/>
              </a:rPr>
              <a:t>aristolochiae</a:t>
            </a:r>
            <a:r>
              <a:rPr lang="en-US" sz="2634" dirty="0">
                <a:solidFill>
                  <a:srgbClr val="000000"/>
                </a:solidFill>
                <a:latin typeface="DM Sans"/>
              </a:rPr>
              <a:t>, are covered by micro- and nanostructured scales that harvest sunlight over a wide spectral and angular range. </a:t>
            </a:r>
          </a:p>
          <a:p>
            <a:pPr algn="just">
              <a:lnSpc>
                <a:spcPts val="3134"/>
              </a:lnSpc>
            </a:pPr>
            <a:endParaRPr lang="en-US" sz="2634" dirty="0">
              <a:solidFill>
                <a:srgbClr val="000000"/>
              </a:solidFill>
              <a:latin typeface="DM Sans"/>
            </a:endParaRPr>
          </a:p>
          <a:p>
            <a:pPr algn="just">
              <a:lnSpc>
                <a:spcPts val="3161"/>
              </a:lnSpc>
            </a:pPr>
            <a:r>
              <a:rPr lang="en-US" sz="2634" dirty="0">
                <a:solidFill>
                  <a:srgbClr val="000000"/>
                </a:solidFill>
                <a:latin typeface="DM Sans"/>
              </a:rPr>
              <a:t>Considering that these properties are particularly attractive for photovoltaic applications, we analyze the contribution of these micro- and nanostructures, focusing on the structural disorder observed in the wing scales. </a:t>
            </a:r>
          </a:p>
          <a:p>
            <a:pPr algn="just">
              <a:lnSpc>
                <a:spcPts val="3161"/>
              </a:lnSpc>
            </a:pPr>
            <a:endParaRPr lang="en-US" sz="2634" dirty="0">
              <a:solidFill>
                <a:srgbClr val="000000"/>
              </a:solidFill>
              <a:latin typeface="DM Sans"/>
            </a:endParaRPr>
          </a:p>
          <a:p>
            <a:pPr algn="just">
              <a:lnSpc>
                <a:spcPts val="3161"/>
              </a:lnSpc>
            </a:pPr>
            <a:r>
              <a:rPr lang="en-US" sz="2634" dirty="0">
                <a:solidFill>
                  <a:srgbClr val="000000"/>
                </a:solidFill>
                <a:latin typeface="DM Sans"/>
              </a:rPr>
              <a:t>The nanopatterned absorbers created, achieve a relative integrated absorption increase of 90% at a normal incident angle of light to as high as 200% at large incident angles, demonstrating the potential of black butterfly structures for light-harvesting purposes in thin-film solar cells.</a:t>
            </a:r>
          </a:p>
          <a:p>
            <a:pPr algn="just">
              <a:lnSpc>
                <a:spcPts val="3687"/>
              </a:lnSpc>
            </a:pPr>
            <a:endParaRPr lang="en-US" sz="2634" dirty="0">
              <a:solidFill>
                <a:srgbClr val="000000"/>
              </a:solidFill>
              <a:latin typeface="DM San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0E1"/>
        </a:solidFill>
        <a:effectLst/>
      </p:bgPr>
    </p:bg>
    <p:spTree>
      <p:nvGrpSpPr>
        <p:cNvPr id="1" name=""/>
        <p:cNvGrpSpPr/>
        <p:nvPr/>
      </p:nvGrpSpPr>
      <p:grpSpPr>
        <a:xfrm>
          <a:off x="0" y="0"/>
          <a:ext cx="0" cy="0"/>
          <a:chOff x="0" y="0"/>
          <a:chExt cx="0" cy="0"/>
        </a:xfrm>
      </p:grpSpPr>
      <p:sp>
        <p:nvSpPr>
          <p:cNvPr id="2" name="AutoShape 2"/>
          <p:cNvSpPr/>
          <p:nvPr/>
        </p:nvSpPr>
        <p:spPr>
          <a:xfrm>
            <a:off x="5897880" y="3061256"/>
            <a:ext cx="6492240" cy="0"/>
          </a:xfrm>
          <a:prstGeom prst="line">
            <a:avLst/>
          </a:prstGeom>
          <a:ln w="28575" cap="flat">
            <a:solidFill>
              <a:srgbClr val="39543B"/>
            </a:solidFill>
            <a:prstDash val="solid"/>
            <a:headEnd type="none" w="sm" len="sm"/>
            <a:tailEnd type="none" w="sm" len="sm"/>
          </a:ln>
        </p:spPr>
      </p:sp>
      <p:grpSp>
        <p:nvGrpSpPr>
          <p:cNvPr id="3" name="Group 3"/>
          <p:cNvGrpSpPr/>
          <p:nvPr/>
        </p:nvGrpSpPr>
        <p:grpSpPr>
          <a:xfrm>
            <a:off x="1623540" y="3589504"/>
            <a:ext cx="15040920" cy="5668796"/>
            <a:chOff x="0" y="0"/>
            <a:chExt cx="3961395" cy="1493016"/>
          </a:xfrm>
        </p:grpSpPr>
        <p:sp>
          <p:nvSpPr>
            <p:cNvPr id="4" name="Freeform 4"/>
            <p:cNvSpPr/>
            <p:nvPr/>
          </p:nvSpPr>
          <p:spPr>
            <a:xfrm>
              <a:off x="0" y="0"/>
              <a:ext cx="3961395" cy="1493016"/>
            </a:xfrm>
            <a:custGeom>
              <a:avLst/>
              <a:gdLst/>
              <a:ahLst/>
              <a:cxnLst/>
              <a:rect l="l" t="t" r="r" b="b"/>
              <a:pathLst>
                <a:path w="3961395" h="1493016">
                  <a:moveTo>
                    <a:pt x="0" y="0"/>
                  </a:moveTo>
                  <a:lnTo>
                    <a:pt x="3961395" y="0"/>
                  </a:lnTo>
                  <a:lnTo>
                    <a:pt x="3961395" y="1493016"/>
                  </a:lnTo>
                  <a:lnTo>
                    <a:pt x="0" y="1493016"/>
                  </a:lnTo>
                  <a:close/>
                </a:path>
              </a:pathLst>
            </a:custGeom>
            <a:solidFill>
              <a:srgbClr val="39543B"/>
            </a:solidFill>
            <a:ln>
              <a:no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2961414" y="1628193"/>
            <a:ext cx="12365171" cy="1038225"/>
          </a:xfrm>
          <a:prstGeom prst="rect">
            <a:avLst/>
          </a:prstGeom>
        </p:spPr>
        <p:txBody>
          <a:bodyPr lIns="0" tIns="0" rIns="0" bIns="0" rtlCol="0" anchor="t">
            <a:spAutoFit/>
          </a:bodyPr>
          <a:lstStyle/>
          <a:p>
            <a:pPr algn="ctr">
              <a:lnSpc>
                <a:spcPts val="8400"/>
              </a:lnSpc>
              <a:spcBef>
                <a:spcPct val="0"/>
              </a:spcBef>
            </a:pPr>
            <a:r>
              <a:rPr lang="en-US" sz="6000">
                <a:solidFill>
                  <a:srgbClr val="39543B"/>
                </a:solidFill>
                <a:latin typeface="DM Sans"/>
              </a:rPr>
              <a:t> ANALYSIS</a:t>
            </a:r>
          </a:p>
        </p:txBody>
      </p:sp>
      <p:sp>
        <p:nvSpPr>
          <p:cNvPr id="7" name="TextBox 7"/>
          <p:cNvSpPr txBox="1"/>
          <p:nvPr/>
        </p:nvSpPr>
        <p:spPr>
          <a:xfrm>
            <a:off x="4181322" y="933450"/>
            <a:ext cx="9919569" cy="854075"/>
          </a:xfrm>
          <a:prstGeom prst="rect">
            <a:avLst/>
          </a:prstGeom>
        </p:spPr>
        <p:txBody>
          <a:bodyPr lIns="0" tIns="0" rIns="0" bIns="0" rtlCol="0" anchor="t">
            <a:spAutoFit/>
          </a:bodyPr>
          <a:lstStyle/>
          <a:p>
            <a:pPr algn="ctr">
              <a:lnSpc>
                <a:spcPts val="7000"/>
              </a:lnSpc>
              <a:spcBef>
                <a:spcPct val="0"/>
              </a:spcBef>
            </a:pPr>
            <a:r>
              <a:rPr lang="en-US" sz="5000" dirty="0">
                <a:solidFill>
                  <a:srgbClr val="39543B"/>
                </a:solidFill>
                <a:latin typeface="TAN Meringue"/>
              </a:rPr>
              <a:t>MACROSPECTROSCOPIC </a:t>
            </a:r>
          </a:p>
        </p:txBody>
      </p:sp>
      <p:sp>
        <p:nvSpPr>
          <p:cNvPr id="8" name="TextBox 8"/>
          <p:cNvSpPr txBox="1"/>
          <p:nvPr/>
        </p:nvSpPr>
        <p:spPr>
          <a:xfrm>
            <a:off x="2211884" y="4029111"/>
            <a:ext cx="13858445" cy="4849597"/>
          </a:xfrm>
          <a:prstGeom prst="rect">
            <a:avLst/>
          </a:prstGeom>
        </p:spPr>
        <p:txBody>
          <a:bodyPr lIns="0" tIns="0" rIns="0" bIns="0" rtlCol="0" anchor="t">
            <a:spAutoFit/>
          </a:bodyPr>
          <a:lstStyle/>
          <a:p>
            <a:pPr marL="457200" indent="-457200" algn="just">
              <a:lnSpc>
                <a:spcPts val="3757"/>
              </a:lnSpc>
              <a:buFont typeface="Arial" panose="020B0604020202020204" pitchFamily="34" charset="0"/>
              <a:buChar char="•"/>
            </a:pPr>
            <a:r>
              <a:rPr lang="en-US" sz="2683" dirty="0">
                <a:solidFill>
                  <a:srgbClr val="F4F0E1"/>
                </a:solidFill>
                <a:latin typeface="DM Sans"/>
              </a:rPr>
              <a:t>The research paper says that macroscopically measured the overall reflection (at 8° AOI) and transmission spectra of the </a:t>
            </a:r>
            <a:r>
              <a:rPr lang="en-US" sz="2683" i="1" dirty="0">
                <a:solidFill>
                  <a:srgbClr val="F4F0E1"/>
                </a:solidFill>
                <a:latin typeface="DM Sans"/>
              </a:rPr>
              <a:t>P. </a:t>
            </a:r>
            <a:r>
              <a:rPr lang="en-US" sz="2683" i="1" dirty="0" err="1">
                <a:solidFill>
                  <a:srgbClr val="F4F0E1"/>
                </a:solidFill>
                <a:latin typeface="DM Sans"/>
              </a:rPr>
              <a:t>aristolochiae</a:t>
            </a:r>
            <a:r>
              <a:rPr lang="en-US" sz="2683" dirty="0">
                <a:solidFill>
                  <a:srgbClr val="F4F0E1"/>
                </a:solidFill>
                <a:latin typeface="DM Sans"/>
              </a:rPr>
              <a:t> wings and the fabricated bioinspired </a:t>
            </a:r>
            <a:r>
              <a:rPr lang="en-US" sz="2683" dirty="0" err="1">
                <a:solidFill>
                  <a:srgbClr val="F4F0E1"/>
                </a:solidFill>
                <a:latin typeface="DM Sans"/>
              </a:rPr>
              <a:t>a-Si:H</a:t>
            </a:r>
            <a:r>
              <a:rPr lang="en-US" sz="2683" dirty="0">
                <a:solidFill>
                  <a:srgbClr val="F4F0E1"/>
                </a:solidFill>
                <a:latin typeface="DM Sans"/>
              </a:rPr>
              <a:t> absorbers</a:t>
            </a:r>
          </a:p>
          <a:p>
            <a:pPr algn="just">
              <a:lnSpc>
                <a:spcPts val="3757"/>
              </a:lnSpc>
            </a:pPr>
            <a:endParaRPr lang="en-US" sz="2683" dirty="0">
              <a:solidFill>
                <a:srgbClr val="F4F0E1"/>
              </a:solidFill>
              <a:latin typeface="DM Sans"/>
            </a:endParaRPr>
          </a:p>
          <a:p>
            <a:pPr marL="457200" indent="-457200" algn="just">
              <a:lnSpc>
                <a:spcPts val="3757"/>
              </a:lnSpc>
              <a:buFont typeface="Arial" panose="020B0604020202020204" pitchFamily="34" charset="0"/>
              <a:buChar char="•"/>
            </a:pPr>
            <a:r>
              <a:rPr lang="en-US" sz="2683" dirty="0">
                <a:solidFill>
                  <a:srgbClr val="F4F0E1"/>
                </a:solidFill>
                <a:latin typeface="DM Sans"/>
              </a:rPr>
              <a:t>The measurements were performed with a custom-built motorized integrating sphere apparatus</a:t>
            </a:r>
          </a:p>
          <a:p>
            <a:pPr algn="just">
              <a:lnSpc>
                <a:spcPts val="3757"/>
              </a:lnSpc>
            </a:pPr>
            <a:r>
              <a:rPr lang="en-US" sz="2683" dirty="0">
                <a:solidFill>
                  <a:srgbClr val="F4F0E1"/>
                </a:solidFill>
                <a:latin typeface="DM Sans"/>
              </a:rPr>
              <a:t> </a:t>
            </a:r>
          </a:p>
          <a:p>
            <a:pPr marL="457200" indent="-457200" algn="just">
              <a:lnSpc>
                <a:spcPts val="3757"/>
              </a:lnSpc>
              <a:spcBef>
                <a:spcPct val="0"/>
              </a:spcBef>
              <a:buFont typeface="Arial" panose="020B0604020202020204" pitchFamily="34" charset="0"/>
              <a:buChar char="•"/>
            </a:pPr>
            <a:r>
              <a:rPr lang="en-US" sz="2683" dirty="0">
                <a:solidFill>
                  <a:srgbClr val="F4F0E1"/>
                </a:solidFill>
                <a:latin typeface="DM Sans"/>
              </a:rPr>
              <a:t>Transmission measurements were normalized to the uncovered area of the underlying glass slide, whereas reflection measurements were normalized to a reflectance standard (</a:t>
            </a:r>
            <a:r>
              <a:rPr lang="en-US" sz="2683" dirty="0" err="1">
                <a:solidFill>
                  <a:srgbClr val="F4F0E1"/>
                </a:solidFill>
                <a:latin typeface="DM Sans"/>
              </a:rPr>
              <a:t>Labsphere</a:t>
            </a:r>
            <a:r>
              <a:rPr lang="en-US" sz="2683" dirty="0">
                <a:solidFill>
                  <a:srgbClr val="F4F0E1"/>
                </a:solidFill>
                <a:latin typeface="DM Sans"/>
              </a:rPr>
              <a:t>) within the sphere</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0E1"/>
        </a:solidFill>
        <a:effectLst/>
      </p:bgPr>
    </p:bg>
    <p:spTree>
      <p:nvGrpSpPr>
        <p:cNvPr id="1" name=""/>
        <p:cNvGrpSpPr/>
        <p:nvPr/>
      </p:nvGrpSpPr>
      <p:grpSpPr>
        <a:xfrm>
          <a:off x="0" y="0"/>
          <a:ext cx="0" cy="0"/>
          <a:chOff x="0" y="0"/>
          <a:chExt cx="0" cy="0"/>
        </a:xfrm>
      </p:grpSpPr>
      <p:sp>
        <p:nvSpPr>
          <p:cNvPr id="2" name="AutoShape 2"/>
          <p:cNvSpPr/>
          <p:nvPr/>
        </p:nvSpPr>
        <p:spPr>
          <a:xfrm>
            <a:off x="5897880" y="3061256"/>
            <a:ext cx="6492240" cy="0"/>
          </a:xfrm>
          <a:prstGeom prst="line">
            <a:avLst/>
          </a:prstGeom>
          <a:ln w="28575" cap="flat">
            <a:solidFill>
              <a:srgbClr val="39543B"/>
            </a:solidFill>
            <a:prstDash val="solid"/>
            <a:headEnd type="none" w="sm" len="sm"/>
            <a:tailEnd type="none" w="sm" len="sm"/>
          </a:ln>
        </p:spPr>
      </p:sp>
      <p:grpSp>
        <p:nvGrpSpPr>
          <p:cNvPr id="3" name="Group 3"/>
          <p:cNvGrpSpPr/>
          <p:nvPr/>
        </p:nvGrpSpPr>
        <p:grpSpPr>
          <a:xfrm>
            <a:off x="1623540" y="3589504"/>
            <a:ext cx="15040920" cy="5668796"/>
            <a:chOff x="0" y="0"/>
            <a:chExt cx="3961395" cy="1493016"/>
          </a:xfrm>
        </p:grpSpPr>
        <p:sp>
          <p:nvSpPr>
            <p:cNvPr id="4" name="Freeform 4"/>
            <p:cNvSpPr/>
            <p:nvPr/>
          </p:nvSpPr>
          <p:spPr>
            <a:xfrm>
              <a:off x="0" y="0"/>
              <a:ext cx="3961395" cy="1493016"/>
            </a:xfrm>
            <a:custGeom>
              <a:avLst/>
              <a:gdLst/>
              <a:ahLst/>
              <a:cxnLst/>
              <a:rect l="l" t="t" r="r" b="b"/>
              <a:pathLst>
                <a:path w="3961395" h="1493016">
                  <a:moveTo>
                    <a:pt x="0" y="0"/>
                  </a:moveTo>
                  <a:lnTo>
                    <a:pt x="3961395" y="0"/>
                  </a:lnTo>
                  <a:lnTo>
                    <a:pt x="3961395" y="1493016"/>
                  </a:lnTo>
                  <a:lnTo>
                    <a:pt x="0" y="1493016"/>
                  </a:lnTo>
                  <a:close/>
                </a:path>
              </a:pathLst>
            </a:custGeom>
            <a:solidFill>
              <a:srgbClr val="39543B"/>
            </a:solidFill>
            <a:ln>
              <a:no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2961414" y="1628193"/>
            <a:ext cx="12365171" cy="1038225"/>
          </a:xfrm>
          <a:prstGeom prst="rect">
            <a:avLst/>
          </a:prstGeom>
        </p:spPr>
        <p:txBody>
          <a:bodyPr lIns="0" tIns="0" rIns="0" bIns="0" rtlCol="0" anchor="t">
            <a:spAutoFit/>
          </a:bodyPr>
          <a:lstStyle/>
          <a:p>
            <a:pPr algn="ctr">
              <a:lnSpc>
                <a:spcPts val="8400"/>
              </a:lnSpc>
              <a:spcBef>
                <a:spcPct val="0"/>
              </a:spcBef>
            </a:pPr>
            <a:r>
              <a:rPr lang="en-US" sz="6000">
                <a:solidFill>
                  <a:srgbClr val="39543B"/>
                </a:solidFill>
                <a:latin typeface="DM Sans"/>
              </a:rPr>
              <a:t> ANALYSIS</a:t>
            </a:r>
          </a:p>
        </p:txBody>
      </p:sp>
      <p:sp>
        <p:nvSpPr>
          <p:cNvPr id="7" name="TextBox 7"/>
          <p:cNvSpPr txBox="1"/>
          <p:nvPr/>
        </p:nvSpPr>
        <p:spPr>
          <a:xfrm>
            <a:off x="2899537" y="933450"/>
            <a:ext cx="12483138" cy="854075"/>
          </a:xfrm>
          <a:prstGeom prst="rect">
            <a:avLst/>
          </a:prstGeom>
        </p:spPr>
        <p:txBody>
          <a:bodyPr lIns="0" tIns="0" rIns="0" bIns="0" rtlCol="0" anchor="t">
            <a:spAutoFit/>
          </a:bodyPr>
          <a:lstStyle/>
          <a:p>
            <a:pPr algn="ctr">
              <a:lnSpc>
                <a:spcPts val="7000"/>
              </a:lnSpc>
              <a:spcBef>
                <a:spcPct val="0"/>
              </a:spcBef>
            </a:pPr>
            <a:r>
              <a:rPr lang="en-US" sz="5000">
                <a:solidFill>
                  <a:srgbClr val="39543B"/>
                </a:solidFill>
                <a:latin typeface="TAN Meringue Bold"/>
              </a:rPr>
              <a:t>MICROSPECTROSCOPIC</a:t>
            </a:r>
          </a:p>
        </p:txBody>
      </p:sp>
      <p:sp>
        <p:nvSpPr>
          <p:cNvPr id="8" name="TextBox 8"/>
          <p:cNvSpPr txBox="1"/>
          <p:nvPr/>
        </p:nvSpPr>
        <p:spPr>
          <a:xfrm>
            <a:off x="2144018" y="5210756"/>
            <a:ext cx="13999963" cy="2378666"/>
          </a:xfrm>
          <a:prstGeom prst="rect">
            <a:avLst/>
          </a:prstGeom>
        </p:spPr>
        <p:txBody>
          <a:bodyPr lIns="0" tIns="0" rIns="0" bIns="0" rtlCol="0" anchor="t">
            <a:spAutoFit/>
          </a:bodyPr>
          <a:lstStyle/>
          <a:p>
            <a:pPr marL="585334" lvl="1" indent="-292667" algn="just">
              <a:lnSpc>
                <a:spcPts val="3795"/>
              </a:lnSpc>
              <a:buFont typeface="Arial"/>
              <a:buChar char="•"/>
            </a:pPr>
            <a:r>
              <a:rPr lang="en-US" sz="2711" dirty="0">
                <a:solidFill>
                  <a:srgbClr val="F4F0E1"/>
                </a:solidFill>
                <a:latin typeface="DM Sans"/>
              </a:rPr>
              <a:t>A customized Zeiss </a:t>
            </a:r>
            <a:r>
              <a:rPr lang="en-US" sz="2711" dirty="0" err="1">
                <a:solidFill>
                  <a:srgbClr val="F4F0E1"/>
                </a:solidFill>
                <a:latin typeface="DM Sans"/>
              </a:rPr>
              <a:t>Axio</a:t>
            </a:r>
            <a:r>
              <a:rPr lang="en-US" sz="2711" dirty="0">
                <a:solidFill>
                  <a:srgbClr val="F4F0E1"/>
                </a:solidFill>
                <a:latin typeface="DM Sans"/>
              </a:rPr>
              <a:t> microscope with a spot diameter of≈25 </a:t>
            </a:r>
            <a:r>
              <a:rPr lang="en-US" sz="2711" dirty="0" err="1">
                <a:solidFill>
                  <a:srgbClr val="F4F0E1"/>
                </a:solidFill>
                <a:latin typeface="DM Sans"/>
              </a:rPr>
              <a:t>mmin</a:t>
            </a:r>
            <a:r>
              <a:rPr lang="en-US" sz="2711" dirty="0">
                <a:solidFill>
                  <a:srgbClr val="F4F0E1"/>
                </a:solidFill>
                <a:latin typeface="DM Sans"/>
              </a:rPr>
              <a:t> bright-field reflection and transmission mode with a halogen lamp in Koehler illumination was used for the </a:t>
            </a:r>
            <a:r>
              <a:rPr lang="en-US" sz="2711" dirty="0" err="1">
                <a:solidFill>
                  <a:srgbClr val="F4F0E1"/>
                </a:solidFill>
                <a:latin typeface="DM Sans"/>
              </a:rPr>
              <a:t>microspectroscopic</a:t>
            </a:r>
            <a:r>
              <a:rPr lang="en-US" sz="2711" dirty="0">
                <a:solidFill>
                  <a:srgbClr val="F4F0E1"/>
                </a:solidFill>
                <a:latin typeface="DM Sans"/>
              </a:rPr>
              <a:t> analysis of individual scales</a:t>
            </a:r>
          </a:p>
          <a:p>
            <a:pPr algn="just">
              <a:lnSpc>
                <a:spcPts val="3795"/>
              </a:lnSpc>
            </a:pPr>
            <a:endParaRPr lang="en-US" sz="2711" dirty="0">
              <a:solidFill>
                <a:srgbClr val="F4F0E1"/>
              </a:solidFill>
              <a:latin typeface="DM Sans"/>
            </a:endParaRPr>
          </a:p>
          <a:p>
            <a:pPr marL="585334" lvl="1" indent="-292667" algn="just">
              <a:lnSpc>
                <a:spcPts val="3795"/>
              </a:lnSpc>
              <a:buFont typeface="Arial"/>
              <a:buChar char="•"/>
            </a:pPr>
            <a:r>
              <a:rPr lang="en-US" sz="2711" dirty="0">
                <a:solidFill>
                  <a:srgbClr val="F4F0E1"/>
                </a:solidFill>
                <a:latin typeface="DM Sans"/>
              </a:rPr>
              <a:t>The transmitted and reflected light was collected with a spectrometer</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0E1"/>
        </a:solidFill>
        <a:effectLst/>
      </p:bgPr>
    </p:bg>
    <p:spTree>
      <p:nvGrpSpPr>
        <p:cNvPr id="1" name=""/>
        <p:cNvGrpSpPr/>
        <p:nvPr/>
      </p:nvGrpSpPr>
      <p:grpSpPr>
        <a:xfrm>
          <a:off x="0" y="0"/>
          <a:ext cx="0" cy="0"/>
          <a:chOff x="0" y="0"/>
          <a:chExt cx="0" cy="0"/>
        </a:xfrm>
      </p:grpSpPr>
      <p:sp>
        <p:nvSpPr>
          <p:cNvPr id="2" name="AutoShape 2"/>
          <p:cNvSpPr/>
          <p:nvPr/>
        </p:nvSpPr>
        <p:spPr>
          <a:xfrm>
            <a:off x="5897880" y="3061256"/>
            <a:ext cx="6492240" cy="0"/>
          </a:xfrm>
          <a:prstGeom prst="line">
            <a:avLst/>
          </a:prstGeom>
          <a:ln w="28575" cap="flat">
            <a:solidFill>
              <a:srgbClr val="39543B"/>
            </a:solidFill>
            <a:prstDash val="solid"/>
            <a:headEnd type="none" w="sm" len="sm"/>
            <a:tailEnd type="none" w="sm" len="sm"/>
          </a:ln>
        </p:spPr>
      </p:sp>
      <p:grpSp>
        <p:nvGrpSpPr>
          <p:cNvPr id="3" name="Group 3"/>
          <p:cNvGrpSpPr/>
          <p:nvPr/>
        </p:nvGrpSpPr>
        <p:grpSpPr>
          <a:xfrm>
            <a:off x="1623540" y="3589504"/>
            <a:ext cx="15040920" cy="5668796"/>
            <a:chOff x="0" y="0"/>
            <a:chExt cx="3961395" cy="1493016"/>
          </a:xfrm>
        </p:grpSpPr>
        <p:sp>
          <p:nvSpPr>
            <p:cNvPr id="4" name="Freeform 4"/>
            <p:cNvSpPr/>
            <p:nvPr/>
          </p:nvSpPr>
          <p:spPr>
            <a:xfrm>
              <a:off x="0" y="0"/>
              <a:ext cx="3961395" cy="1493016"/>
            </a:xfrm>
            <a:custGeom>
              <a:avLst/>
              <a:gdLst/>
              <a:ahLst/>
              <a:cxnLst/>
              <a:rect l="l" t="t" r="r" b="b"/>
              <a:pathLst>
                <a:path w="3961395" h="1493016">
                  <a:moveTo>
                    <a:pt x="0" y="0"/>
                  </a:moveTo>
                  <a:lnTo>
                    <a:pt x="3961395" y="0"/>
                  </a:lnTo>
                  <a:lnTo>
                    <a:pt x="3961395" y="1493016"/>
                  </a:lnTo>
                  <a:lnTo>
                    <a:pt x="0" y="1493016"/>
                  </a:lnTo>
                  <a:close/>
                </a:path>
              </a:pathLst>
            </a:custGeom>
            <a:solidFill>
              <a:srgbClr val="39543B"/>
            </a:solidFill>
            <a:ln>
              <a:no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2961414" y="1628193"/>
            <a:ext cx="12365171" cy="1038225"/>
          </a:xfrm>
          <a:prstGeom prst="rect">
            <a:avLst/>
          </a:prstGeom>
        </p:spPr>
        <p:txBody>
          <a:bodyPr lIns="0" tIns="0" rIns="0" bIns="0" rtlCol="0" anchor="t">
            <a:spAutoFit/>
          </a:bodyPr>
          <a:lstStyle/>
          <a:p>
            <a:pPr algn="ctr">
              <a:lnSpc>
                <a:spcPts val="8400"/>
              </a:lnSpc>
              <a:spcBef>
                <a:spcPct val="0"/>
              </a:spcBef>
            </a:pPr>
            <a:r>
              <a:rPr lang="en-US" sz="6000">
                <a:solidFill>
                  <a:srgbClr val="39543B"/>
                </a:solidFill>
                <a:latin typeface="DM Sans"/>
              </a:rPr>
              <a:t> ANALYSIS</a:t>
            </a:r>
          </a:p>
        </p:txBody>
      </p:sp>
      <p:sp>
        <p:nvSpPr>
          <p:cNvPr id="7" name="TextBox 7"/>
          <p:cNvSpPr txBox="1"/>
          <p:nvPr/>
        </p:nvSpPr>
        <p:spPr>
          <a:xfrm>
            <a:off x="2899537" y="933450"/>
            <a:ext cx="12483138" cy="854075"/>
          </a:xfrm>
          <a:prstGeom prst="rect">
            <a:avLst/>
          </a:prstGeom>
        </p:spPr>
        <p:txBody>
          <a:bodyPr lIns="0" tIns="0" rIns="0" bIns="0" rtlCol="0" anchor="t">
            <a:spAutoFit/>
          </a:bodyPr>
          <a:lstStyle/>
          <a:p>
            <a:pPr algn="ctr">
              <a:lnSpc>
                <a:spcPts val="7000"/>
              </a:lnSpc>
              <a:spcBef>
                <a:spcPct val="0"/>
              </a:spcBef>
            </a:pPr>
            <a:r>
              <a:rPr lang="en-US" sz="5000" dirty="0">
                <a:solidFill>
                  <a:srgbClr val="39543B"/>
                </a:solidFill>
                <a:latin typeface="TAN Meringue Bold"/>
              </a:rPr>
              <a:t>TOPOGRAPHICAL</a:t>
            </a:r>
          </a:p>
        </p:txBody>
      </p:sp>
      <p:sp>
        <p:nvSpPr>
          <p:cNvPr id="8" name="TextBox 8"/>
          <p:cNvSpPr txBox="1"/>
          <p:nvPr/>
        </p:nvSpPr>
        <p:spPr>
          <a:xfrm>
            <a:off x="2144018" y="5210756"/>
            <a:ext cx="13999963" cy="2378666"/>
          </a:xfrm>
          <a:prstGeom prst="rect">
            <a:avLst/>
          </a:prstGeom>
        </p:spPr>
        <p:txBody>
          <a:bodyPr lIns="0" tIns="0" rIns="0" bIns="0" rtlCol="0" anchor="t">
            <a:spAutoFit/>
          </a:bodyPr>
          <a:lstStyle/>
          <a:p>
            <a:pPr marL="585334" lvl="1" indent="-292667" algn="just">
              <a:lnSpc>
                <a:spcPts val="3795"/>
              </a:lnSpc>
              <a:buFont typeface="Arial"/>
              <a:buChar char="•"/>
            </a:pPr>
            <a:r>
              <a:rPr lang="en-US" sz="2711" dirty="0">
                <a:solidFill>
                  <a:srgbClr val="F4F0E1"/>
                </a:solidFill>
                <a:latin typeface="DM Sans"/>
              </a:rPr>
              <a:t>ImageJ, a public domain and Java-based image processing program tool, was used to perform the statistical analysis of the nanohole size on the wing membrane</a:t>
            </a:r>
          </a:p>
          <a:p>
            <a:pPr algn="just">
              <a:lnSpc>
                <a:spcPts val="3795"/>
              </a:lnSpc>
            </a:pPr>
            <a:endParaRPr lang="en-US" sz="2711" dirty="0">
              <a:solidFill>
                <a:srgbClr val="F4F0E1"/>
              </a:solidFill>
              <a:latin typeface="DM Sans"/>
            </a:endParaRPr>
          </a:p>
          <a:p>
            <a:pPr marL="585334" lvl="1" indent="-292667" algn="just">
              <a:lnSpc>
                <a:spcPts val="3795"/>
              </a:lnSpc>
              <a:buFont typeface="Arial"/>
              <a:buChar char="•"/>
            </a:pPr>
            <a:r>
              <a:rPr lang="en-US" sz="2711" dirty="0">
                <a:solidFill>
                  <a:srgbClr val="F4F0E1"/>
                </a:solidFill>
                <a:latin typeface="DM Sans"/>
              </a:rPr>
              <a:t>The 2D Fourier power spectra were obtained from the presented SEM images and calculated with the FFT algorithm of MATLAB</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0E1"/>
        </a:solidFill>
        <a:effectLst/>
      </p:bgPr>
    </p:bg>
    <p:spTree>
      <p:nvGrpSpPr>
        <p:cNvPr id="1" name=""/>
        <p:cNvGrpSpPr/>
        <p:nvPr/>
      </p:nvGrpSpPr>
      <p:grpSpPr>
        <a:xfrm>
          <a:off x="0" y="0"/>
          <a:ext cx="0" cy="0"/>
          <a:chOff x="0" y="0"/>
          <a:chExt cx="0" cy="0"/>
        </a:xfrm>
      </p:grpSpPr>
      <p:sp>
        <p:nvSpPr>
          <p:cNvPr id="2" name="AutoShape 2"/>
          <p:cNvSpPr/>
          <p:nvPr/>
        </p:nvSpPr>
        <p:spPr>
          <a:xfrm>
            <a:off x="5897880" y="3061256"/>
            <a:ext cx="6492240" cy="0"/>
          </a:xfrm>
          <a:prstGeom prst="line">
            <a:avLst/>
          </a:prstGeom>
          <a:ln w="28575" cap="flat">
            <a:solidFill>
              <a:srgbClr val="39543B"/>
            </a:solidFill>
            <a:prstDash val="solid"/>
            <a:headEnd type="none" w="sm" len="sm"/>
            <a:tailEnd type="none" w="sm" len="sm"/>
          </a:ln>
        </p:spPr>
      </p:sp>
      <p:grpSp>
        <p:nvGrpSpPr>
          <p:cNvPr id="3" name="Group 3"/>
          <p:cNvGrpSpPr/>
          <p:nvPr/>
        </p:nvGrpSpPr>
        <p:grpSpPr>
          <a:xfrm>
            <a:off x="1623540" y="3589504"/>
            <a:ext cx="15040920" cy="5668796"/>
            <a:chOff x="0" y="0"/>
            <a:chExt cx="3961395" cy="1493016"/>
          </a:xfrm>
        </p:grpSpPr>
        <p:sp>
          <p:nvSpPr>
            <p:cNvPr id="4" name="Freeform 4"/>
            <p:cNvSpPr/>
            <p:nvPr/>
          </p:nvSpPr>
          <p:spPr>
            <a:xfrm>
              <a:off x="0" y="0"/>
              <a:ext cx="3961395" cy="1493016"/>
            </a:xfrm>
            <a:custGeom>
              <a:avLst/>
              <a:gdLst/>
              <a:ahLst/>
              <a:cxnLst/>
              <a:rect l="l" t="t" r="r" b="b"/>
              <a:pathLst>
                <a:path w="3961395" h="1493016">
                  <a:moveTo>
                    <a:pt x="0" y="0"/>
                  </a:moveTo>
                  <a:lnTo>
                    <a:pt x="3961395" y="0"/>
                  </a:lnTo>
                  <a:lnTo>
                    <a:pt x="3961395" y="1493016"/>
                  </a:lnTo>
                  <a:lnTo>
                    <a:pt x="0" y="1493016"/>
                  </a:lnTo>
                  <a:close/>
                </a:path>
              </a:pathLst>
            </a:custGeom>
            <a:solidFill>
              <a:srgbClr val="39543B"/>
            </a:solidFill>
            <a:ln>
              <a:no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2961414" y="1628193"/>
            <a:ext cx="12365171" cy="1038225"/>
          </a:xfrm>
          <a:prstGeom prst="rect">
            <a:avLst/>
          </a:prstGeom>
        </p:spPr>
        <p:txBody>
          <a:bodyPr lIns="0" tIns="0" rIns="0" bIns="0" rtlCol="0" anchor="t">
            <a:spAutoFit/>
          </a:bodyPr>
          <a:lstStyle/>
          <a:p>
            <a:pPr algn="ctr">
              <a:lnSpc>
                <a:spcPts val="8400"/>
              </a:lnSpc>
              <a:spcBef>
                <a:spcPct val="0"/>
              </a:spcBef>
            </a:pPr>
            <a:r>
              <a:rPr lang="en-US" sz="6000">
                <a:solidFill>
                  <a:srgbClr val="39543B"/>
                </a:solidFill>
                <a:latin typeface="DM Sans"/>
              </a:rPr>
              <a:t> ANALYSIS</a:t>
            </a:r>
          </a:p>
        </p:txBody>
      </p:sp>
      <p:sp>
        <p:nvSpPr>
          <p:cNvPr id="7" name="TextBox 7"/>
          <p:cNvSpPr txBox="1"/>
          <p:nvPr/>
        </p:nvSpPr>
        <p:spPr>
          <a:xfrm>
            <a:off x="2899537" y="933450"/>
            <a:ext cx="12483138" cy="854075"/>
          </a:xfrm>
          <a:prstGeom prst="rect">
            <a:avLst/>
          </a:prstGeom>
        </p:spPr>
        <p:txBody>
          <a:bodyPr lIns="0" tIns="0" rIns="0" bIns="0" rtlCol="0" anchor="t">
            <a:spAutoFit/>
          </a:bodyPr>
          <a:lstStyle/>
          <a:p>
            <a:pPr algn="ctr">
              <a:lnSpc>
                <a:spcPts val="7000"/>
              </a:lnSpc>
              <a:spcBef>
                <a:spcPct val="0"/>
              </a:spcBef>
            </a:pPr>
            <a:r>
              <a:rPr lang="en-US" sz="5000">
                <a:solidFill>
                  <a:srgbClr val="39543B"/>
                </a:solidFill>
                <a:latin typeface="TAN Meringue"/>
              </a:rPr>
              <a:t>HIGH-RESOLUTION IMAGING</a:t>
            </a:r>
          </a:p>
        </p:txBody>
      </p:sp>
      <p:sp>
        <p:nvSpPr>
          <p:cNvPr id="8" name="TextBox 8"/>
          <p:cNvSpPr txBox="1"/>
          <p:nvPr/>
        </p:nvSpPr>
        <p:spPr>
          <a:xfrm>
            <a:off x="1917712" y="4173433"/>
            <a:ext cx="14446789" cy="4443789"/>
          </a:xfrm>
          <a:prstGeom prst="rect">
            <a:avLst/>
          </a:prstGeom>
        </p:spPr>
        <p:txBody>
          <a:bodyPr lIns="0" tIns="0" rIns="0" bIns="0" rtlCol="0" anchor="t">
            <a:spAutoFit/>
          </a:bodyPr>
          <a:lstStyle/>
          <a:p>
            <a:pPr marL="604016" lvl="1" indent="-302008" algn="just">
              <a:lnSpc>
                <a:spcPts val="3916"/>
              </a:lnSpc>
              <a:buFont typeface="Arial"/>
              <a:buChar char="•"/>
            </a:pPr>
            <a:r>
              <a:rPr lang="en-US" sz="2797" dirty="0">
                <a:solidFill>
                  <a:srgbClr val="F4F0E1"/>
                </a:solidFill>
                <a:latin typeface="DM Sans"/>
              </a:rPr>
              <a:t>Cross-sectional imaging was performed to design the 3D model for FEM simulation. For that, small pieces of wings were embedded in epoxide resin</a:t>
            </a:r>
          </a:p>
          <a:p>
            <a:pPr marL="604016" lvl="1" indent="-302008" algn="just">
              <a:lnSpc>
                <a:spcPts val="3916"/>
              </a:lnSpc>
              <a:buFont typeface="Arial"/>
              <a:buChar char="•"/>
            </a:pPr>
            <a:r>
              <a:rPr lang="en-US" sz="2797" dirty="0">
                <a:solidFill>
                  <a:srgbClr val="F4F0E1"/>
                </a:solidFill>
                <a:latin typeface="DM Sans"/>
              </a:rPr>
              <a:t>First, the pieces were dipped in a combination of 70% acetone and 30% </a:t>
            </a:r>
            <a:r>
              <a:rPr lang="en-US" sz="2797" dirty="0" err="1">
                <a:solidFill>
                  <a:srgbClr val="F4F0E1"/>
                </a:solidFill>
                <a:latin typeface="DM Sans"/>
              </a:rPr>
              <a:t>epoxidemix</a:t>
            </a:r>
            <a:r>
              <a:rPr lang="en-US" sz="2797" dirty="0">
                <a:solidFill>
                  <a:srgbClr val="F4F0E1"/>
                </a:solidFill>
                <a:latin typeface="DM Sans"/>
              </a:rPr>
              <a:t> </a:t>
            </a:r>
          </a:p>
          <a:p>
            <a:pPr marL="604016" lvl="1" indent="-302008" algn="just">
              <a:lnSpc>
                <a:spcPts val="3916"/>
              </a:lnSpc>
              <a:buFont typeface="Arial"/>
              <a:buChar char="•"/>
            </a:pPr>
            <a:r>
              <a:rPr lang="en-US" sz="2797" dirty="0">
                <a:solidFill>
                  <a:srgbClr val="F4F0E1"/>
                </a:solidFill>
                <a:latin typeface="DM Sans"/>
              </a:rPr>
              <a:t>They were exposed to vacuum for a few minutes to remove air bubbles</a:t>
            </a:r>
          </a:p>
          <a:p>
            <a:pPr marL="604016" lvl="1" indent="-302008" algn="just">
              <a:lnSpc>
                <a:spcPts val="3916"/>
              </a:lnSpc>
              <a:buFont typeface="Arial"/>
              <a:buChar char="•"/>
            </a:pPr>
            <a:r>
              <a:rPr lang="en-US" sz="2797" dirty="0">
                <a:solidFill>
                  <a:srgbClr val="F4F0E1"/>
                </a:solidFill>
                <a:latin typeface="DM Sans"/>
              </a:rPr>
              <a:t>Afterward, the mixture was shaken for an hour</a:t>
            </a:r>
          </a:p>
          <a:p>
            <a:pPr marL="604016" lvl="1" indent="-302008" algn="just">
              <a:lnSpc>
                <a:spcPts val="3916"/>
              </a:lnSpc>
              <a:buFont typeface="Arial"/>
              <a:buChar char="•"/>
            </a:pPr>
            <a:r>
              <a:rPr lang="en-US" sz="2797" dirty="0">
                <a:solidFill>
                  <a:srgbClr val="F4F0E1"/>
                </a:solidFill>
                <a:latin typeface="DM Sans"/>
              </a:rPr>
              <a:t>This step was first repeated and then twice with 100% epoxide mix to ensure that the viscous resin penetrated into all the tiny cavities of the butterfly scales</a:t>
            </a:r>
          </a:p>
          <a:p>
            <a:pPr marL="604016" lvl="1" indent="-302008" algn="just">
              <a:lnSpc>
                <a:spcPts val="3916"/>
              </a:lnSpc>
              <a:buFont typeface="Arial"/>
              <a:buChar char="•"/>
            </a:pPr>
            <a:r>
              <a:rPr lang="en-US" sz="2797" dirty="0">
                <a:solidFill>
                  <a:srgbClr val="F4F0E1"/>
                </a:solidFill>
                <a:latin typeface="DM Sans"/>
              </a:rPr>
              <a:t>The polymerized block was removed from the mold and trimmed to expose the wing piece</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7D9CD"/>
        </a:solidFill>
        <a:effectLst/>
      </p:bgPr>
    </p:bg>
    <p:spTree>
      <p:nvGrpSpPr>
        <p:cNvPr id="1" name=""/>
        <p:cNvGrpSpPr/>
        <p:nvPr/>
      </p:nvGrpSpPr>
      <p:grpSpPr>
        <a:xfrm>
          <a:off x="0" y="0"/>
          <a:ext cx="0" cy="0"/>
          <a:chOff x="0" y="0"/>
          <a:chExt cx="0" cy="0"/>
        </a:xfrm>
      </p:grpSpPr>
      <p:grpSp>
        <p:nvGrpSpPr>
          <p:cNvPr id="2" name="Group 2"/>
          <p:cNvGrpSpPr/>
          <p:nvPr/>
        </p:nvGrpSpPr>
        <p:grpSpPr>
          <a:xfrm>
            <a:off x="451545" y="666750"/>
            <a:ext cx="17411397" cy="9142588"/>
            <a:chOff x="0" y="0"/>
            <a:chExt cx="4585718" cy="2407925"/>
          </a:xfrm>
        </p:grpSpPr>
        <p:sp>
          <p:nvSpPr>
            <p:cNvPr id="3" name="Freeform 3"/>
            <p:cNvSpPr/>
            <p:nvPr/>
          </p:nvSpPr>
          <p:spPr>
            <a:xfrm>
              <a:off x="0" y="0"/>
              <a:ext cx="4585718" cy="2407925"/>
            </a:xfrm>
            <a:custGeom>
              <a:avLst/>
              <a:gdLst/>
              <a:ahLst/>
              <a:cxnLst/>
              <a:rect l="l" t="t" r="r" b="b"/>
              <a:pathLst>
                <a:path w="4585718" h="2407925">
                  <a:moveTo>
                    <a:pt x="0" y="0"/>
                  </a:moveTo>
                  <a:lnTo>
                    <a:pt x="4585718" y="0"/>
                  </a:lnTo>
                  <a:lnTo>
                    <a:pt x="4585718" y="2407925"/>
                  </a:lnTo>
                  <a:lnTo>
                    <a:pt x="0" y="2407925"/>
                  </a:lnTo>
                  <a:close/>
                </a:path>
              </a:pathLst>
            </a:custGeom>
            <a:solidFill>
              <a:srgbClr val="000000">
                <a:alpha val="0"/>
              </a:srgbClr>
            </a:solidFill>
            <a:ln w="28575">
              <a:solidFill>
                <a:srgbClr val="39543B"/>
              </a:solidFill>
            </a:ln>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18086" y="-189317"/>
            <a:ext cx="18724173" cy="3144696"/>
            <a:chOff x="0" y="0"/>
            <a:chExt cx="24965564" cy="4192928"/>
          </a:xfrm>
        </p:grpSpPr>
        <p:pic>
          <p:nvPicPr>
            <p:cNvPr id="6" name="Picture 6"/>
            <p:cNvPicPr>
              <a:picLocks noChangeAspect="1"/>
            </p:cNvPicPr>
            <p:nvPr/>
          </p:nvPicPr>
          <p:blipFill>
            <a:blip r:embed="rId2"/>
            <a:srcRect t="26295" b="48528"/>
            <a:stretch>
              <a:fillRect/>
            </a:stretch>
          </p:blipFill>
          <p:spPr>
            <a:xfrm>
              <a:off x="0" y="0"/>
              <a:ext cx="24965564" cy="4192928"/>
            </a:xfrm>
            <a:prstGeom prst="rect">
              <a:avLst/>
            </a:prstGeom>
          </p:spPr>
        </p:pic>
      </p:grpSp>
      <p:sp>
        <p:nvSpPr>
          <p:cNvPr id="7" name="TextBox 7"/>
          <p:cNvSpPr txBox="1"/>
          <p:nvPr/>
        </p:nvSpPr>
        <p:spPr>
          <a:xfrm>
            <a:off x="5110772" y="581025"/>
            <a:ext cx="8066455" cy="705484"/>
          </a:xfrm>
          <a:prstGeom prst="rect">
            <a:avLst/>
          </a:prstGeom>
        </p:spPr>
        <p:txBody>
          <a:bodyPr lIns="0" tIns="0" rIns="0" bIns="0" rtlCol="0" anchor="t">
            <a:spAutoFit/>
          </a:bodyPr>
          <a:lstStyle/>
          <a:p>
            <a:pPr algn="ctr">
              <a:lnSpc>
                <a:spcPts val="5740"/>
              </a:lnSpc>
              <a:spcBef>
                <a:spcPct val="0"/>
              </a:spcBef>
            </a:pPr>
            <a:r>
              <a:rPr lang="en-US" sz="4100">
                <a:solidFill>
                  <a:srgbClr val="F4F0E1"/>
                </a:solidFill>
                <a:latin typeface="DM Sans"/>
              </a:rPr>
              <a:t>RESEARCH PAPER</a:t>
            </a:r>
          </a:p>
        </p:txBody>
      </p:sp>
      <p:sp>
        <p:nvSpPr>
          <p:cNvPr id="8" name="TextBox 8"/>
          <p:cNvSpPr txBox="1"/>
          <p:nvPr/>
        </p:nvSpPr>
        <p:spPr>
          <a:xfrm>
            <a:off x="5231716" y="1302581"/>
            <a:ext cx="7824569" cy="1111249"/>
          </a:xfrm>
          <a:prstGeom prst="rect">
            <a:avLst/>
          </a:prstGeom>
        </p:spPr>
        <p:txBody>
          <a:bodyPr lIns="0" tIns="0" rIns="0" bIns="0" rtlCol="0" anchor="t">
            <a:spAutoFit/>
          </a:bodyPr>
          <a:lstStyle/>
          <a:p>
            <a:pPr algn="ctr">
              <a:lnSpc>
                <a:spcPts val="9100"/>
              </a:lnSpc>
              <a:spcBef>
                <a:spcPct val="0"/>
              </a:spcBef>
            </a:pPr>
            <a:r>
              <a:rPr lang="en-US" sz="6500">
                <a:solidFill>
                  <a:srgbClr val="F4F0E1"/>
                </a:solidFill>
                <a:latin typeface="TAN Meringue"/>
              </a:rPr>
              <a:t>DISCUSSION</a:t>
            </a:r>
          </a:p>
        </p:txBody>
      </p:sp>
      <p:sp>
        <p:nvSpPr>
          <p:cNvPr id="9" name="TextBox 9"/>
          <p:cNvSpPr txBox="1"/>
          <p:nvPr/>
        </p:nvSpPr>
        <p:spPr>
          <a:xfrm>
            <a:off x="451545" y="3364955"/>
            <a:ext cx="17223393" cy="6414660"/>
          </a:xfrm>
          <a:prstGeom prst="rect">
            <a:avLst/>
          </a:prstGeom>
        </p:spPr>
        <p:txBody>
          <a:bodyPr lIns="0" tIns="0" rIns="0" bIns="0" rtlCol="0" anchor="t">
            <a:spAutoFit/>
          </a:bodyPr>
          <a:lstStyle/>
          <a:p>
            <a:pPr marL="529891" lvl="1" indent="-264946" algn="just">
              <a:lnSpc>
                <a:spcPts val="3436"/>
              </a:lnSpc>
              <a:buFont typeface="Arial"/>
              <a:buChar char="•"/>
            </a:pPr>
            <a:r>
              <a:rPr lang="en-US" sz="2454" dirty="0">
                <a:solidFill>
                  <a:srgbClr val="000000"/>
                </a:solidFill>
                <a:latin typeface="DM Sans"/>
              </a:rPr>
              <a:t>The wings of </a:t>
            </a:r>
            <a:r>
              <a:rPr lang="en-US" sz="2454" dirty="0">
                <a:solidFill>
                  <a:srgbClr val="000000"/>
                </a:solidFill>
                <a:latin typeface="DM Sans Italics"/>
              </a:rPr>
              <a:t>P. </a:t>
            </a:r>
            <a:r>
              <a:rPr lang="en-US" sz="2454" dirty="0" err="1">
                <a:solidFill>
                  <a:srgbClr val="000000"/>
                </a:solidFill>
                <a:latin typeface="DM Sans Italics"/>
              </a:rPr>
              <a:t>aristolochiae</a:t>
            </a:r>
            <a:r>
              <a:rPr lang="en-US" sz="2454" dirty="0">
                <a:solidFill>
                  <a:srgbClr val="000000"/>
                </a:solidFill>
                <a:latin typeface="DM Sans"/>
              </a:rPr>
              <a:t> have a hierarchical design based on ridges and nanoholes to simultaneously provide good mechanical stability and efficient light harvesting.</a:t>
            </a:r>
          </a:p>
          <a:p>
            <a:pPr algn="just">
              <a:lnSpc>
                <a:spcPts val="3436"/>
              </a:lnSpc>
            </a:pPr>
            <a:endParaRPr lang="en-US" sz="2454" dirty="0">
              <a:solidFill>
                <a:srgbClr val="000000"/>
              </a:solidFill>
              <a:latin typeface="DM Sans"/>
            </a:endParaRPr>
          </a:p>
          <a:p>
            <a:pPr marL="529891" lvl="1" indent="-264946" algn="just">
              <a:lnSpc>
                <a:spcPts val="3436"/>
              </a:lnSpc>
              <a:buFont typeface="Arial"/>
              <a:buChar char="•"/>
            </a:pPr>
            <a:r>
              <a:rPr lang="en-US" sz="2454" dirty="0">
                <a:solidFill>
                  <a:srgbClr val="000000"/>
                </a:solidFill>
                <a:latin typeface="DM Sans"/>
              </a:rPr>
              <a:t>Using </a:t>
            </a:r>
            <a:r>
              <a:rPr lang="en-US" sz="2454" dirty="0" err="1">
                <a:solidFill>
                  <a:srgbClr val="000000"/>
                </a:solidFill>
                <a:latin typeface="DM Sans"/>
              </a:rPr>
              <a:t>microspectroscopy</a:t>
            </a:r>
            <a:r>
              <a:rPr lang="en-US" sz="2454" dirty="0">
                <a:solidFill>
                  <a:srgbClr val="000000"/>
                </a:solidFill>
                <a:latin typeface="DM Sans"/>
              </a:rPr>
              <a:t>, the paper experimentally correlated the absorption enhancement along the scale with an increase in ff.</a:t>
            </a:r>
          </a:p>
          <a:p>
            <a:pPr algn="just">
              <a:lnSpc>
                <a:spcPts val="3436"/>
              </a:lnSpc>
            </a:pPr>
            <a:endParaRPr lang="en-US" sz="2454" dirty="0">
              <a:solidFill>
                <a:srgbClr val="000000"/>
              </a:solidFill>
              <a:latin typeface="DM Sans"/>
            </a:endParaRPr>
          </a:p>
          <a:p>
            <a:pPr marL="529891" lvl="1" indent="-264946" algn="just">
              <a:lnSpc>
                <a:spcPts val="3436"/>
              </a:lnSpc>
              <a:buFont typeface="Arial"/>
              <a:buChar char="•"/>
            </a:pPr>
            <a:r>
              <a:rPr lang="en-US" sz="2454" dirty="0">
                <a:solidFill>
                  <a:srgbClr val="000000"/>
                </a:solidFill>
                <a:latin typeface="DM Sans"/>
              </a:rPr>
              <a:t>The paper sets up a 3Dmodel based on SEM images and calculated its absorption using FEM simulations.</a:t>
            </a:r>
          </a:p>
          <a:p>
            <a:pPr algn="just">
              <a:lnSpc>
                <a:spcPts val="3436"/>
              </a:lnSpc>
            </a:pPr>
            <a:endParaRPr lang="en-US" sz="2454" dirty="0">
              <a:solidFill>
                <a:srgbClr val="000000"/>
              </a:solidFill>
              <a:latin typeface="DM Sans"/>
            </a:endParaRPr>
          </a:p>
          <a:p>
            <a:pPr marL="529891" lvl="1" indent="-264946" algn="just">
              <a:lnSpc>
                <a:spcPts val="3436"/>
              </a:lnSpc>
              <a:buFont typeface="Arial"/>
              <a:buChar char="•"/>
            </a:pPr>
            <a:r>
              <a:rPr lang="en-US" sz="2454" dirty="0">
                <a:solidFill>
                  <a:srgbClr val="000000"/>
                </a:solidFill>
                <a:latin typeface="DM Sans"/>
              </a:rPr>
              <a:t>It concludes that most of the absorption takes place in the hierarchical structure in the upper lamina, with a weak contribution from the ridges especially below 800 nm. </a:t>
            </a:r>
          </a:p>
          <a:p>
            <a:pPr algn="just">
              <a:lnSpc>
                <a:spcPts val="3436"/>
              </a:lnSpc>
            </a:pPr>
            <a:endParaRPr lang="en-US" sz="2454" dirty="0">
              <a:solidFill>
                <a:srgbClr val="000000"/>
              </a:solidFill>
              <a:latin typeface="DM Sans"/>
            </a:endParaRPr>
          </a:p>
          <a:p>
            <a:pPr marL="529891" lvl="1" indent="-264946" algn="just">
              <a:lnSpc>
                <a:spcPts val="3436"/>
              </a:lnSpc>
              <a:buFont typeface="Arial"/>
              <a:buChar char="•"/>
            </a:pPr>
            <a:r>
              <a:rPr lang="en-US" sz="2454" dirty="0">
                <a:solidFill>
                  <a:srgbClr val="000000"/>
                </a:solidFill>
                <a:latin typeface="DM Sans"/>
              </a:rPr>
              <a:t>Conversely, the nanohole array plays a major role in the visible range with respect to the light in coupling properties.</a:t>
            </a:r>
          </a:p>
          <a:p>
            <a:pPr algn="just">
              <a:lnSpc>
                <a:spcPts val="3436"/>
              </a:lnSpc>
            </a:pPr>
            <a:endParaRPr lang="en-US" sz="2454" dirty="0">
              <a:solidFill>
                <a:srgbClr val="000000"/>
              </a:solidFill>
              <a:latin typeface="DM Sans"/>
            </a:endParaRPr>
          </a:p>
          <a:p>
            <a:pPr marL="529891" lvl="1" indent="-264946" algn="just">
              <a:lnSpc>
                <a:spcPts val="3436"/>
              </a:lnSpc>
              <a:buFont typeface="Arial"/>
              <a:buChar char="•"/>
            </a:pPr>
            <a:r>
              <a:rPr lang="en-US" sz="2454" dirty="0">
                <a:solidFill>
                  <a:srgbClr val="000000"/>
                </a:solidFill>
                <a:latin typeface="DM Sans"/>
              </a:rPr>
              <a:t>In both simulations and experiments, the wings’ absorption thus plateaued above 95% between 300 and 800 nm. </a:t>
            </a:r>
          </a:p>
          <a:p>
            <a:pPr algn="just">
              <a:lnSpc>
                <a:spcPts val="3436"/>
              </a:lnSpc>
            </a:pPr>
            <a:endParaRPr lang="en-US" sz="2454" dirty="0">
              <a:solidFill>
                <a:srgbClr val="000000"/>
              </a:solidFill>
              <a:latin typeface="DM San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7D9CD"/>
        </a:solidFill>
        <a:effectLst/>
      </p:bgPr>
    </p:bg>
    <p:spTree>
      <p:nvGrpSpPr>
        <p:cNvPr id="1" name=""/>
        <p:cNvGrpSpPr/>
        <p:nvPr/>
      </p:nvGrpSpPr>
      <p:grpSpPr>
        <a:xfrm>
          <a:off x="0" y="0"/>
          <a:ext cx="0" cy="0"/>
          <a:chOff x="0" y="0"/>
          <a:chExt cx="0" cy="0"/>
        </a:xfrm>
      </p:grpSpPr>
      <p:grpSp>
        <p:nvGrpSpPr>
          <p:cNvPr id="2" name="Group 2"/>
          <p:cNvGrpSpPr/>
          <p:nvPr/>
        </p:nvGrpSpPr>
        <p:grpSpPr>
          <a:xfrm>
            <a:off x="451545" y="666750"/>
            <a:ext cx="17411397" cy="9142588"/>
            <a:chOff x="0" y="0"/>
            <a:chExt cx="4585718" cy="2407925"/>
          </a:xfrm>
        </p:grpSpPr>
        <p:sp>
          <p:nvSpPr>
            <p:cNvPr id="3" name="Freeform 3"/>
            <p:cNvSpPr/>
            <p:nvPr/>
          </p:nvSpPr>
          <p:spPr>
            <a:xfrm>
              <a:off x="0" y="0"/>
              <a:ext cx="4585718" cy="2407925"/>
            </a:xfrm>
            <a:custGeom>
              <a:avLst/>
              <a:gdLst/>
              <a:ahLst/>
              <a:cxnLst/>
              <a:rect l="l" t="t" r="r" b="b"/>
              <a:pathLst>
                <a:path w="4585718" h="2407925">
                  <a:moveTo>
                    <a:pt x="0" y="0"/>
                  </a:moveTo>
                  <a:lnTo>
                    <a:pt x="4585718" y="0"/>
                  </a:lnTo>
                  <a:lnTo>
                    <a:pt x="4585718" y="2407925"/>
                  </a:lnTo>
                  <a:lnTo>
                    <a:pt x="0" y="2407925"/>
                  </a:lnTo>
                  <a:close/>
                </a:path>
              </a:pathLst>
            </a:custGeom>
            <a:solidFill>
              <a:srgbClr val="000000">
                <a:alpha val="0"/>
              </a:srgbClr>
            </a:solidFill>
            <a:ln w="28575">
              <a:solidFill>
                <a:srgbClr val="39543B"/>
              </a:solidFill>
            </a:ln>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218086" y="-189317"/>
            <a:ext cx="18724173" cy="3144696"/>
            <a:chOff x="0" y="0"/>
            <a:chExt cx="24965564" cy="4192928"/>
          </a:xfrm>
        </p:grpSpPr>
        <p:pic>
          <p:nvPicPr>
            <p:cNvPr id="6" name="Picture 6"/>
            <p:cNvPicPr>
              <a:picLocks noChangeAspect="1"/>
            </p:cNvPicPr>
            <p:nvPr/>
          </p:nvPicPr>
          <p:blipFill>
            <a:blip r:embed="rId2"/>
            <a:srcRect t="28451" b="28451"/>
            <a:stretch>
              <a:fillRect/>
            </a:stretch>
          </p:blipFill>
          <p:spPr>
            <a:xfrm>
              <a:off x="0" y="0"/>
              <a:ext cx="24965564" cy="4192928"/>
            </a:xfrm>
            <a:prstGeom prst="rect">
              <a:avLst/>
            </a:prstGeom>
          </p:spPr>
        </p:pic>
      </p:grpSp>
      <p:grpSp>
        <p:nvGrpSpPr>
          <p:cNvPr id="7" name="Group 7"/>
          <p:cNvGrpSpPr/>
          <p:nvPr/>
        </p:nvGrpSpPr>
        <p:grpSpPr>
          <a:xfrm>
            <a:off x="-204843" y="0"/>
            <a:ext cx="18724173" cy="3144696"/>
            <a:chOff x="0" y="0"/>
            <a:chExt cx="24965564" cy="4192928"/>
          </a:xfrm>
        </p:grpSpPr>
        <p:pic>
          <p:nvPicPr>
            <p:cNvPr id="8" name="Picture 8"/>
            <p:cNvPicPr>
              <a:picLocks noChangeAspect="1"/>
            </p:cNvPicPr>
            <p:nvPr/>
          </p:nvPicPr>
          <p:blipFill>
            <a:blip r:embed="rId3"/>
            <a:srcRect t="26295" b="48528"/>
            <a:stretch>
              <a:fillRect/>
            </a:stretch>
          </p:blipFill>
          <p:spPr>
            <a:xfrm>
              <a:off x="0" y="0"/>
              <a:ext cx="24965564" cy="4192928"/>
            </a:xfrm>
            <a:prstGeom prst="rect">
              <a:avLst/>
            </a:prstGeom>
          </p:spPr>
        </p:pic>
      </p:grpSp>
      <p:sp>
        <p:nvSpPr>
          <p:cNvPr id="9" name="TextBox 9"/>
          <p:cNvSpPr txBox="1"/>
          <p:nvPr/>
        </p:nvSpPr>
        <p:spPr>
          <a:xfrm>
            <a:off x="5110772" y="581025"/>
            <a:ext cx="8066455" cy="705484"/>
          </a:xfrm>
          <a:prstGeom prst="rect">
            <a:avLst/>
          </a:prstGeom>
        </p:spPr>
        <p:txBody>
          <a:bodyPr lIns="0" tIns="0" rIns="0" bIns="0" rtlCol="0" anchor="t">
            <a:spAutoFit/>
          </a:bodyPr>
          <a:lstStyle/>
          <a:p>
            <a:pPr algn="ctr">
              <a:lnSpc>
                <a:spcPts val="5740"/>
              </a:lnSpc>
              <a:spcBef>
                <a:spcPct val="0"/>
              </a:spcBef>
            </a:pPr>
            <a:r>
              <a:rPr lang="en-US" sz="4100">
                <a:solidFill>
                  <a:srgbClr val="F4F0E1"/>
                </a:solidFill>
                <a:latin typeface="DM Sans"/>
              </a:rPr>
              <a:t>RESEARCH PAPER</a:t>
            </a:r>
          </a:p>
        </p:txBody>
      </p:sp>
      <p:sp>
        <p:nvSpPr>
          <p:cNvPr id="10" name="TextBox 10"/>
          <p:cNvSpPr txBox="1"/>
          <p:nvPr/>
        </p:nvSpPr>
        <p:spPr>
          <a:xfrm>
            <a:off x="5231716" y="1302581"/>
            <a:ext cx="7824569" cy="1111249"/>
          </a:xfrm>
          <a:prstGeom prst="rect">
            <a:avLst/>
          </a:prstGeom>
        </p:spPr>
        <p:txBody>
          <a:bodyPr lIns="0" tIns="0" rIns="0" bIns="0" rtlCol="0" anchor="t">
            <a:spAutoFit/>
          </a:bodyPr>
          <a:lstStyle/>
          <a:p>
            <a:pPr algn="ctr">
              <a:lnSpc>
                <a:spcPts val="9100"/>
              </a:lnSpc>
              <a:spcBef>
                <a:spcPct val="0"/>
              </a:spcBef>
            </a:pPr>
            <a:r>
              <a:rPr lang="en-US" sz="6500" dirty="0">
                <a:solidFill>
                  <a:srgbClr val="F4F0E1"/>
                </a:solidFill>
                <a:latin typeface="TAN Meringue"/>
              </a:rPr>
              <a:t>DISCUSSION</a:t>
            </a:r>
          </a:p>
        </p:txBody>
      </p:sp>
      <p:sp>
        <p:nvSpPr>
          <p:cNvPr id="11" name="TextBox 11"/>
          <p:cNvSpPr txBox="1"/>
          <p:nvPr/>
        </p:nvSpPr>
        <p:spPr>
          <a:xfrm>
            <a:off x="451545" y="3575809"/>
            <a:ext cx="17106414" cy="5434965"/>
          </a:xfrm>
          <a:prstGeom prst="rect">
            <a:avLst/>
          </a:prstGeom>
        </p:spPr>
        <p:txBody>
          <a:bodyPr lIns="0" tIns="0" rIns="0" bIns="0" rtlCol="0" anchor="t">
            <a:spAutoFit/>
          </a:bodyPr>
          <a:lstStyle/>
          <a:p>
            <a:pPr marL="518160" lvl="1" indent="-259080" algn="just">
              <a:lnSpc>
                <a:spcPts val="3359"/>
              </a:lnSpc>
              <a:buFont typeface="Arial"/>
              <a:buChar char="•"/>
            </a:pPr>
            <a:r>
              <a:rPr lang="en-US" sz="2400" dirty="0">
                <a:solidFill>
                  <a:srgbClr val="000000"/>
                </a:solidFill>
                <a:latin typeface="DM Sans"/>
              </a:rPr>
              <a:t>It is noted that light propagation within the black butterfly biostructures could be further analyzed using artificial, scaled-up samples produced by, for example, 3D printing stereolithography.</a:t>
            </a:r>
          </a:p>
          <a:p>
            <a:pPr algn="just">
              <a:lnSpc>
                <a:spcPts val="3359"/>
              </a:lnSpc>
            </a:pPr>
            <a:endParaRPr lang="en-US" sz="2400" dirty="0">
              <a:solidFill>
                <a:srgbClr val="000000"/>
              </a:solidFill>
              <a:latin typeface="DM Sans"/>
            </a:endParaRPr>
          </a:p>
          <a:p>
            <a:pPr marL="518160" lvl="1" indent="-259080" algn="just">
              <a:lnSpc>
                <a:spcPts val="3359"/>
              </a:lnSpc>
              <a:buFont typeface="Arial"/>
              <a:buChar char="•"/>
            </a:pPr>
            <a:r>
              <a:rPr lang="en-US" sz="2400" dirty="0">
                <a:solidFill>
                  <a:srgbClr val="000000"/>
                </a:solidFill>
                <a:latin typeface="DM Sans"/>
              </a:rPr>
              <a:t>In contrast to original butterfly scales, a circular shape of holes is considered in the study, because  that shape can be obtained in the fabrication approach.</a:t>
            </a:r>
          </a:p>
          <a:p>
            <a:pPr algn="just">
              <a:lnSpc>
                <a:spcPts val="3359"/>
              </a:lnSpc>
            </a:pPr>
            <a:endParaRPr lang="en-US" sz="2400" dirty="0">
              <a:solidFill>
                <a:srgbClr val="000000"/>
              </a:solidFill>
              <a:latin typeface="DM Sans"/>
            </a:endParaRPr>
          </a:p>
          <a:p>
            <a:pPr marL="518160" lvl="1" indent="-259080" algn="just">
              <a:lnSpc>
                <a:spcPts val="3359"/>
              </a:lnSpc>
              <a:buFont typeface="Arial"/>
              <a:buChar char="•"/>
            </a:pPr>
            <a:r>
              <a:rPr lang="en-US" sz="2400" dirty="0">
                <a:solidFill>
                  <a:srgbClr val="000000"/>
                </a:solidFill>
                <a:latin typeface="DM Sans"/>
              </a:rPr>
              <a:t>To produce a disordered structure of nanoholes inspired by the black butterfly scales, the paper uses a self-assembly technique with controllable ff and hole diameter distribution. The method used has several advantages over conventional lithography because of its simplicity and scalability.</a:t>
            </a:r>
          </a:p>
          <a:p>
            <a:pPr algn="just">
              <a:lnSpc>
                <a:spcPts val="3359"/>
              </a:lnSpc>
            </a:pPr>
            <a:endParaRPr lang="en-US" sz="2400" dirty="0">
              <a:solidFill>
                <a:srgbClr val="000000"/>
              </a:solidFill>
              <a:latin typeface="DM Sans"/>
            </a:endParaRPr>
          </a:p>
          <a:p>
            <a:pPr marL="518160" lvl="1" indent="-259080" algn="just">
              <a:lnSpc>
                <a:spcPts val="3359"/>
              </a:lnSpc>
              <a:buFont typeface="Arial"/>
              <a:buChar char="•"/>
            </a:pPr>
            <a:r>
              <a:rPr lang="en-US" sz="2400" dirty="0">
                <a:solidFill>
                  <a:srgbClr val="000000"/>
                </a:solidFill>
                <a:latin typeface="DM Sans"/>
              </a:rPr>
              <a:t>This study uniquely ventures into the territory of combining bioinspired nanostructures with thin-film PV absorbers, improving their functionality by a factor of 2. They also provide a pathway for further systematic study of nature-inspired nanostructures for optimal design and function of PV devices.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9"/>
                                        </p:tgtEl>
                                      </p:cBhvr>
                                    </p:animEffect>
                                    <p:animScale>
                                      <p:cBhvr>
                                        <p:cTn id="10" dur="250" autoRev="1" fill="hold"/>
                                        <p:tgtEl>
                                          <p:spTgt spid="9"/>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606" t="14508" r="2180" b="14082"/>
          <a:stretch>
            <a:fillRect/>
          </a:stretch>
        </p:blipFill>
        <p:spPr>
          <a:xfrm>
            <a:off x="0" y="0"/>
            <a:ext cx="18288000" cy="10287000"/>
          </a:xfrm>
          <a:prstGeom prst="rect">
            <a:avLst/>
          </a:prstGeom>
        </p:spPr>
      </p:pic>
      <p:grpSp>
        <p:nvGrpSpPr>
          <p:cNvPr id="3" name="Group 3"/>
          <p:cNvGrpSpPr/>
          <p:nvPr/>
        </p:nvGrpSpPr>
        <p:grpSpPr>
          <a:xfrm>
            <a:off x="4266733" y="0"/>
            <a:ext cx="9754534" cy="10287000"/>
            <a:chOff x="0" y="0"/>
            <a:chExt cx="2569095" cy="2709333"/>
          </a:xfrm>
        </p:grpSpPr>
        <p:sp>
          <p:nvSpPr>
            <p:cNvPr id="4" name="Freeform 4"/>
            <p:cNvSpPr/>
            <p:nvPr/>
          </p:nvSpPr>
          <p:spPr>
            <a:xfrm>
              <a:off x="0" y="0"/>
              <a:ext cx="2569096" cy="2709333"/>
            </a:xfrm>
            <a:custGeom>
              <a:avLst/>
              <a:gdLst/>
              <a:ahLst/>
              <a:cxnLst/>
              <a:rect l="l" t="t" r="r" b="b"/>
              <a:pathLst>
                <a:path w="2569096" h="2709333">
                  <a:moveTo>
                    <a:pt x="0" y="0"/>
                  </a:moveTo>
                  <a:lnTo>
                    <a:pt x="2569096" y="0"/>
                  </a:lnTo>
                  <a:lnTo>
                    <a:pt x="2569096" y="2709333"/>
                  </a:lnTo>
                  <a:lnTo>
                    <a:pt x="0" y="2709333"/>
                  </a:lnTo>
                  <a:close/>
                </a:path>
              </a:pathLst>
            </a:custGeom>
            <a:solidFill>
              <a:srgbClr val="F4F0E1"/>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5231716" y="411163"/>
            <a:ext cx="7824569" cy="1111249"/>
          </a:xfrm>
          <a:prstGeom prst="rect">
            <a:avLst/>
          </a:prstGeom>
        </p:spPr>
        <p:txBody>
          <a:bodyPr lIns="0" tIns="0" rIns="0" bIns="0" rtlCol="0" anchor="t">
            <a:spAutoFit/>
          </a:bodyPr>
          <a:lstStyle/>
          <a:p>
            <a:pPr algn="ctr">
              <a:lnSpc>
                <a:spcPts val="9100"/>
              </a:lnSpc>
              <a:spcBef>
                <a:spcPct val="0"/>
              </a:spcBef>
            </a:pPr>
            <a:r>
              <a:rPr lang="en-US" sz="6500">
                <a:solidFill>
                  <a:srgbClr val="39543B"/>
                </a:solidFill>
                <a:latin typeface="TAN Meringue"/>
              </a:rPr>
              <a:t>DISCUSSION</a:t>
            </a:r>
          </a:p>
        </p:txBody>
      </p:sp>
      <p:sp>
        <p:nvSpPr>
          <p:cNvPr id="7" name="TextBox 7"/>
          <p:cNvSpPr txBox="1"/>
          <p:nvPr/>
        </p:nvSpPr>
        <p:spPr>
          <a:xfrm>
            <a:off x="5231716" y="1262345"/>
            <a:ext cx="8066455" cy="705484"/>
          </a:xfrm>
          <a:prstGeom prst="rect">
            <a:avLst/>
          </a:prstGeom>
        </p:spPr>
        <p:txBody>
          <a:bodyPr lIns="0" tIns="0" rIns="0" bIns="0" rtlCol="0" anchor="t">
            <a:spAutoFit/>
          </a:bodyPr>
          <a:lstStyle/>
          <a:p>
            <a:pPr algn="ctr">
              <a:lnSpc>
                <a:spcPts val="5740"/>
              </a:lnSpc>
              <a:spcBef>
                <a:spcPct val="0"/>
              </a:spcBef>
            </a:pPr>
            <a:r>
              <a:rPr lang="en-US" sz="4100">
                <a:solidFill>
                  <a:srgbClr val="39543B"/>
                </a:solidFill>
                <a:latin typeface="DM Sans"/>
              </a:rPr>
              <a:t>CRITICS</a:t>
            </a:r>
          </a:p>
        </p:txBody>
      </p:sp>
      <p:sp>
        <p:nvSpPr>
          <p:cNvPr id="8" name="TextBox 8"/>
          <p:cNvSpPr txBox="1"/>
          <p:nvPr/>
        </p:nvSpPr>
        <p:spPr>
          <a:xfrm>
            <a:off x="4385822" y="2157255"/>
            <a:ext cx="9154407" cy="7530465"/>
          </a:xfrm>
          <a:prstGeom prst="rect">
            <a:avLst/>
          </a:prstGeom>
        </p:spPr>
        <p:txBody>
          <a:bodyPr lIns="0" tIns="0" rIns="0" bIns="0" rtlCol="0" anchor="t">
            <a:spAutoFit/>
          </a:bodyPr>
          <a:lstStyle/>
          <a:p>
            <a:pPr marL="518160" lvl="1" indent="-259080" algn="just">
              <a:lnSpc>
                <a:spcPts val="3359"/>
              </a:lnSpc>
              <a:buFont typeface="Arial"/>
              <a:buChar char="•"/>
            </a:pPr>
            <a:r>
              <a:rPr lang="en-US" sz="2400" dirty="0">
                <a:solidFill>
                  <a:srgbClr val="000000"/>
                </a:solidFill>
                <a:latin typeface="DM Sans"/>
              </a:rPr>
              <a:t>The absorption enhancement achieved by this study is limited at around 350 nm. </a:t>
            </a:r>
          </a:p>
          <a:p>
            <a:pPr algn="just">
              <a:lnSpc>
                <a:spcPts val="3359"/>
              </a:lnSpc>
            </a:pPr>
            <a:endParaRPr lang="en-US" sz="2400" dirty="0">
              <a:solidFill>
                <a:srgbClr val="000000"/>
              </a:solidFill>
              <a:latin typeface="DM Sans"/>
            </a:endParaRPr>
          </a:p>
          <a:p>
            <a:pPr marL="518160" lvl="1" indent="-259080" algn="just">
              <a:lnSpc>
                <a:spcPts val="3359"/>
              </a:lnSpc>
              <a:buFont typeface="Arial"/>
              <a:buChar char="•"/>
            </a:pPr>
            <a:r>
              <a:rPr lang="en-US" sz="2400" dirty="0">
                <a:solidFill>
                  <a:srgbClr val="000000"/>
                </a:solidFill>
                <a:latin typeface="DM Sans"/>
              </a:rPr>
              <a:t>The etching through the whole a - Si : H layer thickness leads to high transmission losses. </a:t>
            </a:r>
          </a:p>
          <a:p>
            <a:pPr algn="just">
              <a:lnSpc>
                <a:spcPts val="3359"/>
              </a:lnSpc>
            </a:pPr>
            <a:endParaRPr lang="en-US" sz="2400" dirty="0">
              <a:solidFill>
                <a:srgbClr val="000000"/>
              </a:solidFill>
              <a:latin typeface="DM Sans"/>
            </a:endParaRPr>
          </a:p>
          <a:p>
            <a:pPr marL="518160" lvl="1" indent="-259080" algn="just">
              <a:lnSpc>
                <a:spcPts val="3359"/>
              </a:lnSpc>
              <a:buFont typeface="Arial"/>
              <a:buChar char="•"/>
            </a:pPr>
            <a:r>
              <a:rPr lang="en-US" sz="2400" dirty="0">
                <a:solidFill>
                  <a:srgbClr val="000000"/>
                </a:solidFill>
                <a:latin typeface="DM Sans"/>
              </a:rPr>
              <a:t>Because the absorber was thin compared to the simulated black butterfly structure, the channeled light cannot be fully absorbed in a single pass. </a:t>
            </a:r>
          </a:p>
          <a:p>
            <a:pPr algn="just">
              <a:lnSpc>
                <a:spcPts val="3359"/>
              </a:lnSpc>
            </a:pPr>
            <a:endParaRPr lang="en-US" sz="2400" dirty="0">
              <a:solidFill>
                <a:srgbClr val="000000"/>
              </a:solidFill>
              <a:latin typeface="DM Sans"/>
            </a:endParaRPr>
          </a:p>
          <a:p>
            <a:pPr marL="518160" lvl="1" indent="-259080" algn="just">
              <a:lnSpc>
                <a:spcPts val="3359"/>
              </a:lnSpc>
              <a:buFont typeface="Arial"/>
              <a:buChar char="•"/>
            </a:pPr>
            <a:r>
              <a:rPr lang="en-US" sz="2400" dirty="0">
                <a:solidFill>
                  <a:srgbClr val="000000"/>
                </a:solidFill>
                <a:latin typeface="DM Sans"/>
              </a:rPr>
              <a:t>However, this issue is circumvented in a complete solar cell stack including a rear reflector.</a:t>
            </a:r>
          </a:p>
          <a:p>
            <a:pPr algn="just">
              <a:lnSpc>
                <a:spcPts val="3359"/>
              </a:lnSpc>
            </a:pPr>
            <a:endParaRPr lang="en-US" sz="2400" dirty="0">
              <a:solidFill>
                <a:srgbClr val="000000"/>
              </a:solidFill>
              <a:latin typeface="DM Sans"/>
            </a:endParaRPr>
          </a:p>
          <a:p>
            <a:pPr marL="518160" lvl="1" indent="-259080" algn="just">
              <a:lnSpc>
                <a:spcPts val="3359"/>
              </a:lnSpc>
              <a:buFont typeface="Arial"/>
              <a:buChar char="•"/>
            </a:pPr>
            <a:r>
              <a:rPr lang="en-US" sz="2400" dirty="0">
                <a:solidFill>
                  <a:srgbClr val="000000"/>
                </a:solidFill>
                <a:latin typeface="DM Sans"/>
              </a:rPr>
              <a:t>Although substantial, this absorption enhancement in a - </a:t>
            </a:r>
            <a:r>
              <a:rPr lang="en-US" sz="2400" dirty="0" err="1">
                <a:solidFill>
                  <a:srgbClr val="000000"/>
                </a:solidFill>
                <a:latin typeface="DM Sans"/>
              </a:rPr>
              <a:t>Si:H</a:t>
            </a:r>
            <a:r>
              <a:rPr lang="en-US" sz="2400" dirty="0">
                <a:solidFill>
                  <a:srgbClr val="000000"/>
                </a:solidFill>
                <a:latin typeface="DM Sans"/>
              </a:rPr>
              <a:t> does not reach that obtained in the single-patterned slab because of the suppressed transmission losses (back reflector) and the parasitic absorption taking place in all the other layers.</a:t>
            </a:r>
          </a:p>
        </p:txBody>
      </p:sp>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231716" y="731396"/>
            <a:ext cx="594608" cy="594608"/>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461677" y="731396"/>
            <a:ext cx="594608" cy="59460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10"/>
                                        </p:tgtEl>
                                      </p:cBhvr>
                                    </p:animEffect>
                                    <p:animScale>
                                      <p:cBhvr>
                                        <p:cTn id="13" dur="250" autoRev="1" fill="hold"/>
                                        <p:tgtEl>
                                          <p:spTgt spid="10"/>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9"/>
                                        </p:tgtEl>
                                      </p:cBhvr>
                                    </p:animEffect>
                                    <p:animScale>
                                      <p:cBhvr>
                                        <p:cTn id="16" dur="250" autoRev="1" fill="hold"/>
                                        <p:tgtEl>
                                          <p:spTgt spid="9"/>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9543B"/>
        </a:solidFill>
        <a:effectLst/>
      </p:bgPr>
    </p:bg>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7685CB08-4B97-4110-5111-7F2049024C54}"/>
              </a:ext>
            </a:extLst>
          </p:cNvPr>
          <p:cNvSpPr/>
          <p:nvPr/>
        </p:nvSpPr>
        <p:spPr>
          <a:xfrm>
            <a:off x="2619564" y="6353169"/>
            <a:ext cx="2104835" cy="60639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22946CE-7347-C288-2B45-D349EC2EE3B6}"/>
              </a:ext>
            </a:extLst>
          </p:cNvPr>
          <p:cNvSpPr/>
          <p:nvPr/>
        </p:nvSpPr>
        <p:spPr>
          <a:xfrm>
            <a:off x="2590800" y="2734960"/>
            <a:ext cx="1881680" cy="60639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13950883" y="957263"/>
            <a:ext cx="3823158" cy="5921296"/>
            <a:chOff x="0" y="0"/>
            <a:chExt cx="5097544" cy="7895061"/>
          </a:xfrm>
        </p:grpSpPr>
        <p:pic>
          <p:nvPicPr>
            <p:cNvPr id="3" name="Picture 3"/>
            <p:cNvPicPr>
              <a:picLocks noChangeAspect="1"/>
            </p:cNvPicPr>
            <p:nvPr/>
          </p:nvPicPr>
          <p:blipFill>
            <a:blip r:embed="rId2"/>
            <a:srcRect l="1575" r="1575"/>
            <a:stretch>
              <a:fillRect/>
            </a:stretch>
          </p:blipFill>
          <p:spPr>
            <a:xfrm>
              <a:off x="0" y="0"/>
              <a:ext cx="5097544" cy="7895061"/>
            </a:xfrm>
            <a:prstGeom prst="rect">
              <a:avLst/>
            </a:prstGeom>
          </p:spPr>
        </p:pic>
      </p:grpSp>
      <p:grpSp>
        <p:nvGrpSpPr>
          <p:cNvPr id="4" name="Group 4"/>
          <p:cNvGrpSpPr/>
          <p:nvPr/>
        </p:nvGrpSpPr>
        <p:grpSpPr>
          <a:xfrm>
            <a:off x="13950883" y="7345408"/>
            <a:ext cx="3850157" cy="1771519"/>
            <a:chOff x="0" y="0"/>
            <a:chExt cx="5133543" cy="2362025"/>
          </a:xfrm>
        </p:grpSpPr>
        <p:pic>
          <p:nvPicPr>
            <p:cNvPr id="5" name="Picture 5"/>
            <p:cNvPicPr>
              <a:picLocks noChangeAspect="1"/>
            </p:cNvPicPr>
            <p:nvPr/>
          </p:nvPicPr>
          <p:blipFill>
            <a:blip r:embed="rId3"/>
            <a:srcRect t="19008" r="18460" b="24701"/>
            <a:stretch>
              <a:fillRect/>
            </a:stretch>
          </p:blipFill>
          <p:spPr>
            <a:xfrm>
              <a:off x="0" y="0"/>
              <a:ext cx="5133543" cy="2362025"/>
            </a:xfrm>
            <a:prstGeom prst="rect">
              <a:avLst/>
            </a:prstGeom>
          </p:spPr>
        </p:pic>
      </p:grpSp>
      <p:sp>
        <p:nvSpPr>
          <p:cNvPr id="6" name="AutoShape 6"/>
          <p:cNvSpPr/>
          <p:nvPr/>
        </p:nvSpPr>
        <p:spPr>
          <a:xfrm>
            <a:off x="1023938" y="3061985"/>
            <a:ext cx="1178676" cy="0"/>
          </a:xfrm>
          <a:prstGeom prst="line">
            <a:avLst/>
          </a:prstGeom>
          <a:ln w="28575" cap="flat">
            <a:solidFill>
              <a:srgbClr val="F4F0E1"/>
            </a:solidFill>
            <a:prstDash val="solid"/>
            <a:headEnd type="none" w="sm" len="sm"/>
            <a:tailEnd type="oval" w="lg" len="lg"/>
          </a:ln>
        </p:spPr>
      </p:sp>
      <p:sp>
        <p:nvSpPr>
          <p:cNvPr id="7" name="AutoShape 7"/>
          <p:cNvSpPr/>
          <p:nvPr/>
        </p:nvSpPr>
        <p:spPr>
          <a:xfrm>
            <a:off x="1023938" y="6656368"/>
            <a:ext cx="1178676" cy="0"/>
          </a:xfrm>
          <a:prstGeom prst="line">
            <a:avLst/>
          </a:prstGeom>
          <a:ln w="28575" cap="flat">
            <a:solidFill>
              <a:srgbClr val="F4F0E1"/>
            </a:solidFill>
            <a:prstDash val="solid"/>
            <a:headEnd type="none" w="sm" len="sm"/>
            <a:tailEnd type="oval" w="lg" len="lg"/>
          </a:ln>
        </p:spPr>
      </p:sp>
      <p:sp>
        <p:nvSpPr>
          <p:cNvPr id="8" name="TextBox 8"/>
          <p:cNvSpPr txBox="1"/>
          <p:nvPr/>
        </p:nvSpPr>
        <p:spPr>
          <a:xfrm>
            <a:off x="1023938" y="372419"/>
            <a:ext cx="5736491" cy="1012206"/>
          </a:xfrm>
          <a:prstGeom prst="rect">
            <a:avLst/>
          </a:prstGeom>
        </p:spPr>
        <p:txBody>
          <a:bodyPr lIns="0" tIns="0" rIns="0" bIns="0" rtlCol="0" anchor="t">
            <a:spAutoFit/>
          </a:bodyPr>
          <a:lstStyle/>
          <a:p>
            <a:pPr>
              <a:lnSpc>
                <a:spcPts val="8259"/>
              </a:lnSpc>
              <a:spcBef>
                <a:spcPct val="0"/>
              </a:spcBef>
            </a:pPr>
            <a:r>
              <a:rPr lang="en-US" sz="5899" dirty="0">
                <a:solidFill>
                  <a:srgbClr val="F4F0E1"/>
                </a:solidFill>
                <a:latin typeface="DM Sans"/>
              </a:rPr>
              <a:t>DETAILS OF</a:t>
            </a:r>
          </a:p>
        </p:txBody>
      </p:sp>
      <p:sp>
        <p:nvSpPr>
          <p:cNvPr id="9" name="TextBox 9"/>
          <p:cNvSpPr txBox="1"/>
          <p:nvPr/>
        </p:nvSpPr>
        <p:spPr>
          <a:xfrm>
            <a:off x="1023938" y="1480836"/>
            <a:ext cx="7425896" cy="1111249"/>
          </a:xfrm>
          <a:prstGeom prst="rect">
            <a:avLst/>
          </a:prstGeom>
        </p:spPr>
        <p:txBody>
          <a:bodyPr lIns="0" tIns="0" rIns="0" bIns="0" rtlCol="0" anchor="t">
            <a:spAutoFit/>
          </a:bodyPr>
          <a:lstStyle/>
          <a:p>
            <a:pPr>
              <a:lnSpc>
                <a:spcPts val="9100"/>
              </a:lnSpc>
              <a:spcBef>
                <a:spcPct val="0"/>
              </a:spcBef>
            </a:pPr>
            <a:r>
              <a:rPr lang="en-US" sz="6500">
                <a:solidFill>
                  <a:srgbClr val="F4F0E1"/>
                </a:solidFill>
                <a:latin typeface="TAN Meringue"/>
              </a:rPr>
              <a:t>CONTRIBUTION</a:t>
            </a:r>
          </a:p>
        </p:txBody>
      </p:sp>
      <p:sp>
        <p:nvSpPr>
          <p:cNvPr id="10" name="TextBox 10"/>
          <p:cNvSpPr txBox="1"/>
          <p:nvPr/>
        </p:nvSpPr>
        <p:spPr>
          <a:xfrm>
            <a:off x="2767722" y="2734960"/>
            <a:ext cx="3004818" cy="606425"/>
          </a:xfrm>
          <a:prstGeom prst="rect">
            <a:avLst/>
          </a:prstGeom>
        </p:spPr>
        <p:txBody>
          <a:bodyPr lIns="0" tIns="0" rIns="0" bIns="0" rtlCol="0" anchor="t">
            <a:spAutoFit/>
          </a:bodyPr>
          <a:lstStyle/>
          <a:p>
            <a:pPr>
              <a:lnSpc>
                <a:spcPts val="4900"/>
              </a:lnSpc>
              <a:spcBef>
                <a:spcPct val="0"/>
              </a:spcBef>
            </a:pPr>
            <a:r>
              <a:rPr lang="en-US" sz="3500" dirty="0">
                <a:solidFill>
                  <a:srgbClr val="39543B"/>
                </a:solidFill>
                <a:latin typeface="DM Sans"/>
              </a:rPr>
              <a:t>AMISHI:</a:t>
            </a:r>
          </a:p>
        </p:txBody>
      </p:sp>
      <p:sp>
        <p:nvSpPr>
          <p:cNvPr id="11" name="TextBox 11"/>
          <p:cNvSpPr txBox="1"/>
          <p:nvPr/>
        </p:nvSpPr>
        <p:spPr>
          <a:xfrm>
            <a:off x="2767722" y="6343630"/>
            <a:ext cx="2643680" cy="606425"/>
          </a:xfrm>
          <a:prstGeom prst="rect">
            <a:avLst/>
          </a:prstGeom>
        </p:spPr>
        <p:txBody>
          <a:bodyPr lIns="0" tIns="0" rIns="0" bIns="0" rtlCol="0" anchor="t">
            <a:spAutoFit/>
          </a:bodyPr>
          <a:lstStyle/>
          <a:p>
            <a:pPr>
              <a:lnSpc>
                <a:spcPts val="4900"/>
              </a:lnSpc>
              <a:spcBef>
                <a:spcPct val="0"/>
              </a:spcBef>
            </a:pPr>
            <a:r>
              <a:rPr lang="en-US" sz="3500">
                <a:solidFill>
                  <a:srgbClr val="39543B"/>
                </a:solidFill>
                <a:latin typeface="DM Sans"/>
              </a:rPr>
              <a:t>CHAHEL:</a:t>
            </a:r>
          </a:p>
        </p:txBody>
      </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651000" y="638369"/>
            <a:ext cx="594608" cy="594608"/>
          </a:xfrm>
          <a:prstGeom prst="rect">
            <a:avLst/>
          </a:prstGeom>
        </p:spPr>
      </p:pic>
      <p:sp>
        <p:nvSpPr>
          <p:cNvPr id="13" name="TextBox 13"/>
          <p:cNvSpPr txBox="1"/>
          <p:nvPr/>
        </p:nvSpPr>
        <p:spPr>
          <a:xfrm>
            <a:off x="2444919" y="3484260"/>
            <a:ext cx="9504042" cy="3082925"/>
          </a:xfrm>
          <a:prstGeom prst="rect">
            <a:avLst/>
          </a:prstGeom>
        </p:spPr>
        <p:txBody>
          <a:bodyPr lIns="0" tIns="0" rIns="0" bIns="0" rtlCol="0" anchor="t">
            <a:spAutoFit/>
          </a:bodyPr>
          <a:lstStyle/>
          <a:p>
            <a:pPr marL="755651" lvl="1" indent="-377825">
              <a:lnSpc>
                <a:spcPts val="4900"/>
              </a:lnSpc>
              <a:buFont typeface="Arial"/>
              <a:buChar char="•"/>
            </a:pPr>
            <a:r>
              <a:rPr lang="en-US" sz="3500" dirty="0">
                <a:solidFill>
                  <a:srgbClr val="F4F0E1"/>
                </a:solidFill>
                <a:latin typeface="DM Sans"/>
              </a:rPr>
              <a:t>introduction [slide  2]</a:t>
            </a:r>
          </a:p>
          <a:p>
            <a:pPr marL="755651" lvl="1" indent="-377825">
              <a:lnSpc>
                <a:spcPts val="4900"/>
              </a:lnSpc>
              <a:buFont typeface="Arial"/>
              <a:buChar char="•"/>
            </a:pPr>
            <a:r>
              <a:rPr lang="en-US" sz="3500" dirty="0">
                <a:solidFill>
                  <a:srgbClr val="F4F0E1"/>
                </a:solidFill>
                <a:latin typeface="DM Sans"/>
              </a:rPr>
              <a:t>analysis [slide 6-10]</a:t>
            </a:r>
          </a:p>
          <a:p>
            <a:pPr marL="755651" lvl="1" indent="-377825">
              <a:lnSpc>
                <a:spcPts val="4900"/>
              </a:lnSpc>
              <a:buFont typeface="Arial"/>
              <a:buChar char="•"/>
            </a:pPr>
            <a:r>
              <a:rPr lang="en-US" sz="3500" dirty="0">
                <a:solidFill>
                  <a:srgbClr val="F4F0E1"/>
                </a:solidFill>
                <a:latin typeface="DM Sans"/>
              </a:rPr>
              <a:t>methods &amp; characterization [slide 15-23]</a:t>
            </a:r>
          </a:p>
          <a:p>
            <a:pPr marL="755651" lvl="1" indent="-377825">
              <a:lnSpc>
                <a:spcPts val="4900"/>
              </a:lnSpc>
              <a:buFont typeface="Arial"/>
              <a:buChar char="•"/>
            </a:pPr>
            <a:r>
              <a:rPr lang="en-US" sz="3500" dirty="0">
                <a:solidFill>
                  <a:srgbClr val="F4F0E1"/>
                </a:solidFill>
                <a:latin typeface="DM Sans"/>
              </a:rPr>
              <a:t>discussion [slide 24-25]</a:t>
            </a:r>
          </a:p>
          <a:p>
            <a:pPr>
              <a:lnSpc>
                <a:spcPts val="4900"/>
              </a:lnSpc>
              <a:spcBef>
                <a:spcPct val="0"/>
              </a:spcBef>
            </a:pPr>
            <a:endParaRPr lang="en-US" sz="3500" dirty="0">
              <a:solidFill>
                <a:srgbClr val="F4F0E1"/>
              </a:solidFill>
              <a:latin typeface="DM Sans"/>
            </a:endParaRPr>
          </a:p>
        </p:txBody>
      </p:sp>
      <p:sp>
        <p:nvSpPr>
          <p:cNvPr id="14" name="TextBox 14"/>
          <p:cNvSpPr txBox="1"/>
          <p:nvPr/>
        </p:nvSpPr>
        <p:spPr>
          <a:xfrm>
            <a:off x="2444919" y="7092930"/>
            <a:ext cx="8981154" cy="3082925"/>
          </a:xfrm>
          <a:prstGeom prst="rect">
            <a:avLst/>
          </a:prstGeom>
        </p:spPr>
        <p:txBody>
          <a:bodyPr lIns="0" tIns="0" rIns="0" bIns="0" rtlCol="0" anchor="t">
            <a:spAutoFit/>
          </a:bodyPr>
          <a:lstStyle/>
          <a:p>
            <a:pPr marL="755651" lvl="1" indent="-377825">
              <a:lnSpc>
                <a:spcPts val="4900"/>
              </a:lnSpc>
              <a:buFont typeface="Arial"/>
              <a:buChar char="•"/>
            </a:pPr>
            <a:r>
              <a:rPr lang="en-US" sz="3500">
                <a:solidFill>
                  <a:srgbClr val="F4F0E1"/>
                </a:solidFill>
                <a:latin typeface="DM Sans"/>
              </a:rPr>
              <a:t>introduction [slide  2]</a:t>
            </a:r>
          </a:p>
          <a:p>
            <a:pPr marL="755651" lvl="1" indent="-377825">
              <a:lnSpc>
                <a:spcPts val="4900"/>
              </a:lnSpc>
              <a:buFont typeface="Arial"/>
              <a:buChar char="•"/>
            </a:pPr>
            <a:r>
              <a:rPr lang="en-US" sz="3500">
                <a:solidFill>
                  <a:srgbClr val="F4F0E1"/>
                </a:solidFill>
                <a:latin typeface="DM Sans"/>
              </a:rPr>
              <a:t>why this butterfly? [slide 3-5]</a:t>
            </a:r>
          </a:p>
          <a:p>
            <a:pPr marL="755651" lvl="1" indent="-377825">
              <a:lnSpc>
                <a:spcPts val="4900"/>
              </a:lnSpc>
              <a:buFont typeface="Arial"/>
              <a:buChar char="•"/>
            </a:pPr>
            <a:r>
              <a:rPr lang="en-US" sz="3500">
                <a:solidFill>
                  <a:srgbClr val="F4F0E1"/>
                </a:solidFill>
                <a:latin typeface="DM Sans"/>
              </a:rPr>
              <a:t>design &amp; fabrication [slide 11-14]</a:t>
            </a:r>
          </a:p>
          <a:p>
            <a:pPr marL="755651" lvl="1" indent="-377825">
              <a:lnSpc>
                <a:spcPts val="4900"/>
              </a:lnSpc>
              <a:buFont typeface="Arial"/>
              <a:buChar char="•"/>
            </a:pPr>
            <a:r>
              <a:rPr lang="en-US" sz="3500">
                <a:solidFill>
                  <a:srgbClr val="F4F0E1"/>
                </a:solidFill>
                <a:latin typeface="DM Sans"/>
              </a:rPr>
              <a:t>discussion [slide 24-26]</a:t>
            </a:r>
          </a:p>
          <a:p>
            <a:pPr>
              <a:lnSpc>
                <a:spcPts val="4900"/>
              </a:lnSpc>
              <a:spcBef>
                <a:spcPct val="0"/>
              </a:spcBef>
            </a:pPr>
            <a:endParaRPr lang="en-US" sz="3500">
              <a:solidFill>
                <a:srgbClr val="F4F0E1"/>
              </a:solidFill>
              <a:latin typeface="DM San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2"/>
                                        </p:tgtEl>
                                      </p:cBhvr>
                                    </p:animEffect>
                                    <p:animScale>
                                      <p:cBhvr>
                                        <p:cTn id="10" dur="250" autoRev="1" fill="hold"/>
                                        <p:tgtEl>
                                          <p:spTgt spid="12"/>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9"/>
                                        </p:tgtEl>
                                      </p:cBhvr>
                                    </p:animEffect>
                                    <p:animScale>
                                      <p:cBhvr>
                                        <p:cTn id="13" dur="250" autoRev="1" fill="hold"/>
                                        <p:tgtEl>
                                          <p:spTgt spid="9"/>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500"/>
                                        <p:tgtEl>
                                          <p:spTgt spid="13"/>
                                        </p:tgtEl>
                                      </p:cBhvr>
                                    </p:animEffect>
                                  </p:childTnLst>
                                </p:cTn>
                              </p:par>
                              <p:par>
                                <p:cTn id="25" presetID="22" presetClass="entr" presetSubtype="1"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500"/>
                                        <p:tgtEl>
                                          <p:spTgt spid="11"/>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up)">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8" grpId="0"/>
      <p:bldP spid="9" grpId="0"/>
      <p:bldP spid="10" grpId="0"/>
      <p:bldP spid="11" grpId="0"/>
      <p:bldP spid="1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0E1"/>
        </a:solidFill>
        <a:effectLst/>
      </p:bgPr>
    </p:bg>
    <p:spTree>
      <p:nvGrpSpPr>
        <p:cNvPr id="1" name=""/>
        <p:cNvGrpSpPr/>
        <p:nvPr/>
      </p:nvGrpSpPr>
      <p:grpSpPr>
        <a:xfrm>
          <a:off x="0" y="0"/>
          <a:ext cx="0" cy="0"/>
          <a:chOff x="0" y="0"/>
          <a:chExt cx="0" cy="0"/>
        </a:xfrm>
      </p:grpSpPr>
      <p:grpSp>
        <p:nvGrpSpPr>
          <p:cNvPr id="2" name="Group 2"/>
          <p:cNvGrpSpPr/>
          <p:nvPr/>
        </p:nvGrpSpPr>
        <p:grpSpPr>
          <a:xfrm>
            <a:off x="0" y="1080268"/>
            <a:ext cx="9144000" cy="8280202"/>
            <a:chOff x="0" y="0"/>
            <a:chExt cx="12192000" cy="11040269"/>
          </a:xfrm>
        </p:grpSpPr>
        <p:pic>
          <p:nvPicPr>
            <p:cNvPr id="3" name="Picture 3"/>
            <p:cNvPicPr>
              <a:picLocks noChangeAspect="1"/>
            </p:cNvPicPr>
            <p:nvPr/>
          </p:nvPicPr>
          <p:blipFill>
            <a:blip r:embed="rId2"/>
            <a:srcRect l="16991" r="9386"/>
            <a:stretch>
              <a:fillRect/>
            </a:stretch>
          </p:blipFill>
          <p:spPr>
            <a:xfrm>
              <a:off x="0" y="0"/>
              <a:ext cx="12192000" cy="11040269"/>
            </a:xfrm>
            <a:prstGeom prst="rect">
              <a:avLst/>
            </a:prstGeom>
          </p:spPr>
        </p:pic>
      </p:grpSp>
      <p:sp>
        <p:nvSpPr>
          <p:cNvPr id="4" name="TextBox 4"/>
          <p:cNvSpPr txBox="1"/>
          <p:nvPr/>
        </p:nvSpPr>
        <p:spPr>
          <a:xfrm>
            <a:off x="9782398" y="966245"/>
            <a:ext cx="7716822" cy="1359762"/>
          </a:xfrm>
          <a:prstGeom prst="rect">
            <a:avLst/>
          </a:prstGeom>
        </p:spPr>
        <p:txBody>
          <a:bodyPr lIns="0" tIns="0" rIns="0" bIns="0" rtlCol="0" anchor="t">
            <a:spAutoFit/>
          </a:bodyPr>
          <a:lstStyle/>
          <a:p>
            <a:pPr>
              <a:lnSpc>
                <a:spcPts val="11152"/>
              </a:lnSpc>
              <a:spcBef>
                <a:spcPct val="0"/>
              </a:spcBef>
            </a:pPr>
            <a:r>
              <a:rPr lang="en-US" sz="7966" dirty="0">
                <a:solidFill>
                  <a:srgbClr val="39543B"/>
                </a:solidFill>
                <a:latin typeface="TAN Meringue"/>
              </a:rPr>
              <a:t>THANK YOU</a:t>
            </a:r>
          </a:p>
        </p:txBody>
      </p:sp>
      <p:sp>
        <p:nvSpPr>
          <p:cNvPr id="5" name="TextBox 5"/>
          <p:cNvSpPr txBox="1"/>
          <p:nvPr/>
        </p:nvSpPr>
        <p:spPr>
          <a:xfrm>
            <a:off x="9935887" y="2362002"/>
            <a:ext cx="4427413" cy="606425"/>
          </a:xfrm>
          <a:prstGeom prst="rect">
            <a:avLst/>
          </a:prstGeom>
        </p:spPr>
        <p:txBody>
          <a:bodyPr lIns="0" tIns="0" rIns="0" bIns="0" rtlCol="0" anchor="t">
            <a:spAutoFit/>
          </a:bodyPr>
          <a:lstStyle/>
          <a:p>
            <a:pPr>
              <a:lnSpc>
                <a:spcPts val="4900"/>
              </a:lnSpc>
              <a:spcBef>
                <a:spcPct val="0"/>
              </a:spcBef>
            </a:pPr>
            <a:r>
              <a:rPr lang="en-US" sz="3500">
                <a:solidFill>
                  <a:srgbClr val="39543B"/>
                </a:solidFill>
                <a:latin typeface="DM Sans Bold"/>
              </a:rPr>
              <a:t>C044, Amishi Desai</a:t>
            </a:r>
          </a:p>
        </p:txBody>
      </p:sp>
      <p:sp>
        <p:nvSpPr>
          <p:cNvPr id="6" name="TextBox 6"/>
          <p:cNvSpPr txBox="1"/>
          <p:nvPr/>
        </p:nvSpPr>
        <p:spPr>
          <a:xfrm>
            <a:off x="9935887" y="3036749"/>
            <a:ext cx="6561013" cy="606425"/>
          </a:xfrm>
          <a:prstGeom prst="rect">
            <a:avLst/>
          </a:prstGeom>
        </p:spPr>
        <p:txBody>
          <a:bodyPr lIns="0" tIns="0" rIns="0" bIns="0" rtlCol="0" anchor="t">
            <a:spAutoFit/>
          </a:bodyPr>
          <a:lstStyle/>
          <a:p>
            <a:pPr>
              <a:lnSpc>
                <a:spcPts val="4900"/>
              </a:lnSpc>
              <a:spcBef>
                <a:spcPct val="0"/>
              </a:spcBef>
            </a:pPr>
            <a:r>
              <a:rPr lang="en-US" sz="3500">
                <a:solidFill>
                  <a:srgbClr val="39543B"/>
                </a:solidFill>
                <a:latin typeface="DM Sans Bold"/>
              </a:rPr>
              <a:t>C049, Chahel Gupta</a:t>
            </a:r>
          </a:p>
        </p:txBody>
      </p:sp>
      <p:sp>
        <p:nvSpPr>
          <p:cNvPr id="7" name="TextBox 7"/>
          <p:cNvSpPr txBox="1"/>
          <p:nvPr/>
        </p:nvSpPr>
        <p:spPr>
          <a:xfrm>
            <a:off x="9935887" y="3844375"/>
            <a:ext cx="6227638" cy="438784"/>
          </a:xfrm>
          <a:prstGeom prst="rect">
            <a:avLst/>
          </a:prstGeom>
        </p:spPr>
        <p:txBody>
          <a:bodyPr lIns="0" tIns="0" rIns="0" bIns="0" rtlCol="0" anchor="t">
            <a:spAutoFit/>
          </a:bodyPr>
          <a:lstStyle/>
          <a:p>
            <a:pPr>
              <a:lnSpc>
                <a:spcPts val="3640"/>
              </a:lnSpc>
              <a:spcBef>
                <a:spcPct val="0"/>
              </a:spcBef>
            </a:pPr>
            <a:r>
              <a:rPr lang="en-US" sz="2600">
                <a:solidFill>
                  <a:srgbClr val="39543B"/>
                </a:solidFill>
                <a:latin typeface="DM Sans"/>
              </a:rPr>
              <a:t>MPSTME, B.Tech Integrated (Computers)</a:t>
            </a:r>
          </a:p>
        </p:txBody>
      </p:sp>
      <p:sp>
        <p:nvSpPr>
          <p:cNvPr id="8" name="TextBox 8"/>
          <p:cNvSpPr txBox="1"/>
          <p:nvPr/>
        </p:nvSpPr>
        <p:spPr>
          <a:xfrm>
            <a:off x="9935887" y="4300856"/>
            <a:ext cx="4952378" cy="842644"/>
          </a:xfrm>
          <a:prstGeom prst="rect">
            <a:avLst/>
          </a:prstGeom>
        </p:spPr>
        <p:txBody>
          <a:bodyPr lIns="0" tIns="0" rIns="0" bIns="0" rtlCol="0" anchor="t">
            <a:spAutoFit/>
          </a:bodyPr>
          <a:lstStyle/>
          <a:p>
            <a:pPr>
              <a:lnSpc>
                <a:spcPts val="3640"/>
              </a:lnSpc>
            </a:pPr>
            <a:r>
              <a:rPr lang="en-US" sz="2600">
                <a:solidFill>
                  <a:srgbClr val="39543B"/>
                </a:solidFill>
                <a:latin typeface="DM Sans"/>
              </a:rPr>
              <a:t>Division: B, Semester V</a:t>
            </a:r>
          </a:p>
          <a:p>
            <a:pPr>
              <a:lnSpc>
                <a:spcPts val="3220"/>
              </a:lnSpc>
              <a:spcBef>
                <a:spcPct val="0"/>
              </a:spcBef>
            </a:pPr>
            <a:r>
              <a:rPr lang="en-US" sz="2300">
                <a:solidFill>
                  <a:srgbClr val="39543B"/>
                </a:solidFill>
                <a:latin typeface="DM Sans"/>
              </a:rPr>
              <a:t>2022</a:t>
            </a:r>
          </a:p>
        </p:txBody>
      </p:sp>
      <p:sp>
        <p:nvSpPr>
          <p:cNvPr id="9" name="TextBox 9"/>
          <p:cNvSpPr txBox="1"/>
          <p:nvPr/>
        </p:nvSpPr>
        <p:spPr>
          <a:xfrm>
            <a:off x="9935887" y="5936181"/>
            <a:ext cx="7716822" cy="4420234"/>
          </a:xfrm>
          <a:prstGeom prst="rect">
            <a:avLst/>
          </a:prstGeom>
        </p:spPr>
        <p:txBody>
          <a:bodyPr lIns="0" tIns="0" rIns="0" bIns="0" rtlCol="0" anchor="t">
            <a:spAutoFit/>
          </a:bodyPr>
          <a:lstStyle/>
          <a:p>
            <a:pPr>
              <a:lnSpc>
                <a:spcPts val="3640"/>
              </a:lnSpc>
            </a:pPr>
            <a:r>
              <a:rPr lang="en-US" sz="2600" dirty="0">
                <a:solidFill>
                  <a:srgbClr val="39543B"/>
                </a:solidFill>
                <a:latin typeface="DM Sans Bold"/>
              </a:rPr>
              <a:t>Reference Paper:</a:t>
            </a:r>
          </a:p>
          <a:p>
            <a:pPr>
              <a:lnSpc>
                <a:spcPts val="3500"/>
              </a:lnSpc>
            </a:pPr>
            <a:r>
              <a:rPr lang="en-US" sz="2500" dirty="0">
                <a:solidFill>
                  <a:srgbClr val="39543B"/>
                </a:solidFill>
                <a:latin typeface="DM Sans"/>
              </a:rPr>
              <a:t>R. Siddique, </a:t>
            </a:r>
            <a:r>
              <a:rPr lang="en-US" sz="2500" dirty="0" err="1">
                <a:solidFill>
                  <a:srgbClr val="39543B"/>
                </a:solidFill>
                <a:latin typeface="DM Sans"/>
              </a:rPr>
              <a:t>Yidenekachew</a:t>
            </a:r>
            <a:r>
              <a:rPr lang="en-US" sz="2500" dirty="0">
                <a:solidFill>
                  <a:srgbClr val="39543B"/>
                </a:solidFill>
                <a:latin typeface="DM Sans"/>
              </a:rPr>
              <a:t> J. </a:t>
            </a:r>
            <a:r>
              <a:rPr lang="en-US" sz="2500" dirty="0" err="1">
                <a:solidFill>
                  <a:srgbClr val="39543B"/>
                </a:solidFill>
                <a:latin typeface="DM Sans"/>
              </a:rPr>
              <a:t>Donie</a:t>
            </a:r>
            <a:r>
              <a:rPr lang="en-US" sz="2500" dirty="0">
                <a:solidFill>
                  <a:srgbClr val="39543B"/>
                </a:solidFill>
                <a:latin typeface="DM Sans"/>
              </a:rPr>
              <a:t>, G. </a:t>
            </a:r>
            <a:r>
              <a:rPr lang="en-US" sz="2500" dirty="0" err="1">
                <a:solidFill>
                  <a:srgbClr val="39543B"/>
                </a:solidFill>
                <a:latin typeface="DM Sans"/>
              </a:rPr>
              <a:t>Gomard</a:t>
            </a:r>
            <a:r>
              <a:rPr lang="en-US" sz="2500" dirty="0">
                <a:solidFill>
                  <a:srgbClr val="39543B"/>
                </a:solidFill>
                <a:latin typeface="DM Sans"/>
              </a:rPr>
              <a:t>, S. </a:t>
            </a:r>
            <a:r>
              <a:rPr lang="en-US" sz="2500" dirty="0" err="1">
                <a:solidFill>
                  <a:srgbClr val="39543B"/>
                </a:solidFill>
                <a:latin typeface="DM Sans"/>
              </a:rPr>
              <a:t>Yalamanchili</a:t>
            </a:r>
            <a:r>
              <a:rPr lang="en-US" sz="2500" dirty="0">
                <a:solidFill>
                  <a:srgbClr val="39543B"/>
                </a:solidFill>
                <a:latin typeface="DM Sans"/>
              </a:rPr>
              <a:t>, T. </a:t>
            </a:r>
            <a:r>
              <a:rPr lang="en-US" sz="2500" dirty="0" err="1">
                <a:solidFill>
                  <a:srgbClr val="39543B"/>
                </a:solidFill>
                <a:latin typeface="DM Sans"/>
              </a:rPr>
              <a:t>Merdzhanova</a:t>
            </a:r>
            <a:r>
              <a:rPr lang="en-US" sz="2500" dirty="0">
                <a:solidFill>
                  <a:srgbClr val="39543B"/>
                </a:solidFill>
                <a:latin typeface="DM Sans"/>
              </a:rPr>
              <a:t>, U. Lemmer, H. </a:t>
            </a:r>
            <a:r>
              <a:rPr lang="en-US" sz="2500" dirty="0" err="1">
                <a:solidFill>
                  <a:srgbClr val="39543B"/>
                </a:solidFill>
                <a:latin typeface="DM Sans"/>
              </a:rPr>
              <a:t>Hölscher</a:t>
            </a:r>
            <a:r>
              <a:rPr lang="en-US" sz="2500" dirty="0">
                <a:solidFill>
                  <a:srgbClr val="39543B"/>
                </a:solidFill>
                <a:latin typeface="DM Sans"/>
              </a:rPr>
              <a:t> (October, 2017). "Bioinspired phase-separated disordered nanostructures</a:t>
            </a:r>
          </a:p>
          <a:p>
            <a:pPr>
              <a:lnSpc>
                <a:spcPts val="3500"/>
              </a:lnSpc>
            </a:pPr>
            <a:r>
              <a:rPr lang="en-US" sz="2500" dirty="0">
                <a:solidFill>
                  <a:srgbClr val="39543B"/>
                </a:solidFill>
                <a:latin typeface="DM Sans"/>
              </a:rPr>
              <a:t>for thin photovoltaic absorbers." Science Advances [Online]. Vol. 3, Issue 10. Available: https://www.science.org/doi/10.1126/sciadv.1700232 </a:t>
            </a:r>
          </a:p>
          <a:p>
            <a:pPr>
              <a:lnSpc>
                <a:spcPts val="3640"/>
              </a:lnSpc>
            </a:pPr>
            <a:endParaRPr lang="en-US" sz="2500" dirty="0">
              <a:solidFill>
                <a:srgbClr val="39543B"/>
              </a:solidFill>
              <a:latin typeface="DM Sans"/>
            </a:endParaRPr>
          </a:p>
          <a:p>
            <a:pPr>
              <a:lnSpc>
                <a:spcPts val="3640"/>
              </a:lnSpc>
              <a:spcBef>
                <a:spcPct val="0"/>
              </a:spcBef>
            </a:pPr>
            <a:endParaRPr lang="en-US" sz="2500" dirty="0">
              <a:solidFill>
                <a:srgbClr val="39543B"/>
              </a:solidFill>
              <a:latin typeface="DM San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0E1"/>
        </a:solidFill>
        <a:effectLst/>
      </p:bgPr>
    </p:bg>
    <p:spTree>
      <p:nvGrpSpPr>
        <p:cNvPr id="1" name=""/>
        <p:cNvGrpSpPr/>
        <p:nvPr/>
      </p:nvGrpSpPr>
      <p:grpSpPr>
        <a:xfrm>
          <a:off x="0" y="0"/>
          <a:ext cx="0" cy="0"/>
          <a:chOff x="0" y="0"/>
          <a:chExt cx="0" cy="0"/>
        </a:xfrm>
      </p:grpSpPr>
      <p:grpSp>
        <p:nvGrpSpPr>
          <p:cNvPr id="2" name="Group 2"/>
          <p:cNvGrpSpPr/>
          <p:nvPr/>
        </p:nvGrpSpPr>
        <p:grpSpPr>
          <a:xfrm>
            <a:off x="-637979" y="-547602"/>
            <a:ext cx="11204267" cy="11382203"/>
            <a:chOff x="0" y="0"/>
            <a:chExt cx="2950918" cy="2997782"/>
          </a:xfrm>
        </p:grpSpPr>
        <p:sp>
          <p:nvSpPr>
            <p:cNvPr id="3" name="Freeform 3"/>
            <p:cNvSpPr/>
            <p:nvPr/>
          </p:nvSpPr>
          <p:spPr>
            <a:xfrm>
              <a:off x="0" y="0"/>
              <a:ext cx="2950918" cy="2997782"/>
            </a:xfrm>
            <a:custGeom>
              <a:avLst/>
              <a:gdLst/>
              <a:ahLst/>
              <a:cxnLst/>
              <a:rect l="l" t="t" r="r" b="b"/>
              <a:pathLst>
                <a:path w="2950918" h="2997782">
                  <a:moveTo>
                    <a:pt x="0" y="0"/>
                  </a:moveTo>
                  <a:lnTo>
                    <a:pt x="2950918" y="0"/>
                  </a:lnTo>
                  <a:lnTo>
                    <a:pt x="2950918" y="2997782"/>
                  </a:lnTo>
                  <a:lnTo>
                    <a:pt x="0" y="2997782"/>
                  </a:lnTo>
                  <a:close/>
                </a:path>
              </a:pathLst>
            </a:custGeom>
            <a:solidFill>
              <a:srgbClr val="39543B"/>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7336364" y="1830322"/>
            <a:ext cx="6459850" cy="6626356"/>
            <a:chOff x="0" y="0"/>
            <a:chExt cx="8613133" cy="8835141"/>
          </a:xfrm>
        </p:grpSpPr>
        <p:pic>
          <p:nvPicPr>
            <p:cNvPr id="6" name="Picture 6"/>
            <p:cNvPicPr>
              <a:picLocks noChangeAspect="1"/>
            </p:cNvPicPr>
            <p:nvPr/>
          </p:nvPicPr>
          <p:blipFill>
            <a:blip r:embed="rId2"/>
            <a:srcRect l="14568" r="19166"/>
            <a:stretch>
              <a:fillRect/>
            </a:stretch>
          </p:blipFill>
          <p:spPr>
            <a:xfrm>
              <a:off x="0" y="0"/>
              <a:ext cx="8613133" cy="8835141"/>
            </a:xfrm>
            <a:prstGeom prst="rect">
              <a:avLst/>
            </a:prstGeom>
          </p:spPr>
        </p:pic>
      </p:grpSp>
      <p:grpSp>
        <p:nvGrpSpPr>
          <p:cNvPr id="7" name="Group 7"/>
          <p:cNvGrpSpPr/>
          <p:nvPr/>
        </p:nvGrpSpPr>
        <p:grpSpPr>
          <a:xfrm>
            <a:off x="14029375" y="1830322"/>
            <a:ext cx="4573506" cy="6626356"/>
            <a:chOff x="0" y="0"/>
            <a:chExt cx="6098009" cy="8835141"/>
          </a:xfrm>
        </p:grpSpPr>
        <p:pic>
          <p:nvPicPr>
            <p:cNvPr id="8" name="Picture 8"/>
            <p:cNvPicPr>
              <a:picLocks noChangeAspect="1"/>
            </p:cNvPicPr>
            <p:nvPr/>
          </p:nvPicPr>
          <p:blipFill>
            <a:blip r:embed="rId3"/>
            <a:srcRect l="1670" t="6606" r="1670"/>
            <a:stretch>
              <a:fillRect/>
            </a:stretch>
          </p:blipFill>
          <p:spPr>
            <a:xfrm>
              <a:off x="0" y="0"/>
              <a:ext cx="6098009" cy="8835141"/>
            </a:xfrm>
            <a:prstGeom prst="rect">
              <a:avLst/>
            </a:prstGeom>
          </p:spPr>
        </p:pic>
      </p:grpSp>
      <p:sp>
        <p:nvSpPr>
          <p:cNvPr id="9" name="TextBox 9"/>
          <p:cNvSpPr txBox="1"/>
          <p:nvPr/>
        </p:nvSpPr>
        <p:spPr>
          <a:xfrm>
            <a:off x="1028700" y="788287"/>
            <a:ext cx="5648817" cy="1979295"/>
          </a:xfrm>
          <a:prstGeom prst="rect">
            <a:avLst/>
          </a:prstGeom>
        </p:spPr>
        <p:txBody>
          <a:bodyPr lIns="0" tIns="0" rIns="0" bIns="0" rtlCol="0" anchor="t">
            <a:spAutoFit/>
          </a:bodyPr>
          <a:lstStyle/>
          <a:p>
            <a:pPr algn="ctr">
              <a:lnSpc>
                <a:spcPts val="7979"/>
              </a:lnSpc>
              <a:spcBef>
                <a:spcPct val="0"/>
              </a:spcBef>
            </a:pPr>
            <a:r>
              <a:rPr lang="en-US" sz="5699" dirty="0" err="1">
                <a:solidFill>
                  <a:srgbClr val="F4F0E1"/>
                </a:solidFill>
                <a:latin typeface="DM Sans Italics"/>
              </a:rPr>
              <a:t>Pachliopta</a:t>
            </a:r>
            <a:r>
              <a:rPr lang="en-US" sz="5699" dirty="0">
                <a:solidFill>
                  <a:srgbClr val="F4F0E1"/>
                </a:solidFill>
                <a:latin typeface="DM Sans Italics"/>
              </a:rPr>
              <a:t> </a:t>
            </a:r>
            <a:r>
              <a:rPr lang="en-US" sz="5699" dirty="0" err="1">
                <a:solidFill>
                  <a:srgbClr val="F4F0E1"/>
                </a:solidFill>
                <a:latin typeface="DM Sans Italics"/>
              </a:rPr>
              <a:t>aristolochiae</a:t>
            </a:r>
            <a:endParaRPr lang="en-US" sz="5699" dirty="0">
              <a:solidFill>
                <a:srgbClr val="F4F0E1"/>
              </a:solidFill>
              <a:latin typeface="DM Sans Italics"/>
            </a:endParaRPr>
          </a:p>
        </p:txBody>
      </p:sp>
      <p:sp>
        <p:nvSpPr>
          <p:cNvPr id="10" name="TextBox 10"/>
          <p:cNvSpPr txBox="1"/>
          <p:nvPr/>
        </p:nvSpPr>
        <p:spPr>
          <a:xfrm>
            <a:off x="1028700" y="3268345"/>
            <a:ext cx="5648817" cy="6137193"/>
          </a:xfrm>
          <a:prstGeom prst="rect">
            <a:avLst/>
          </a:prstGeom>
        </p:spPr>
        <p:txBody>
          <a:bodyPr lIns="0" tIns="0" rIns="0" bIns="0" rtlCol="0" anchor="t">
            <a:spAutoFit/>
          </a:bodyPr>
          <a:lstStyle/>
          <a:p>
            <a:pPr algn="ctr">
              <a:lnSpc>
                <a:spcPts val="3219"/>
              </a:lnSpc>
            </a:pPr>
            <a:r>
              <a:rPr lang="en-US" sz="2299" dirty="0">
                <a:solidFill>
                  <a:srgbClr val="F4F0E1"/>
                </a:solidFill>
                <a:latin typeface="DM Sans"/>
              </a:rPr>
              <a:t>Also known as the common rose, is a swallowtail butterfly belonging to the genus </a:t>
            </a:r>
            <a:r>
              <a:rPr lang="en-US" sz="2299" i="1" dirty="0" err="1">
                <a:solidFill>
                  <a:srgbClr val="F4F0E1"/>
                </a:solidFill>
                <a:latin typeface="DM Sans"/>
              </a:rPr>
              <a:t>Pachliopta</a:t>
            </a:r>
            <a:r>
              <a:rPr lang="en-US" sz="2299" dirty="0">
                <a:solidFill>
                  <a:srgbClr val="F4F0E1"/>
                </a:solidFill>
                <a:latin typeface="DM Sans"/>
              </a:rPr>
              <a:t>, are red-bodied swallowtails. </a:t>
            </a:r>
          </a:p>
          <a:p>
            <a:pPr algn="ctr">
              <a:lnSpc>
                <a:spcPts val="3219"/>
              </a:lnSpc>
            </a:pPr>
            <a:r>
              <a:rPr lang="en-US" sz="2299" dirty="0">
                <a:solidFill>
                  <a:srgbClr val="F4F0E1"/>
                </a:solidFill>
                <a:latin typeface="DM Sans"/>
              </a:rPr>
              <a:t>It is a common butterfly which is extensively distributed across south and southeast Asia.</a:t>
            </a:r>
          </a:p>
          <a:p>
            <a:pPr algn="ctr">
              <a:lnSpc>
                <a:spcPts val="3219"/>
              </a:lnSpc>
            </a:pPr>
            <a:endParaRPr lang="en-US" sz="2299" dirty="0">
              <a:solidFill>
                <a:srgbClr val="F4F0E1"/>
              </a:solidFill>
              <a:latin typeface="DM Sans"/>
            </a:endParaRPr>
          </a:p>
          <a:p>
            <a:pPr algn="ctr">
              <a:lnSpc>
                <a:spcPts val="3219"/>
              </a:lnSpc>
              <a:spcBef>
                <a:spcPct val="0"/>
              </a:spcBef>
            </a:pPr>
            <a:r>
              <a:rPr lang="en-US" sz="2299" dirty="0">
                <a:solidFill>
                  <a:srgbClr val="F4F0E1"/>
                </a:solidFill>
                <a:latin typeface="DM Sans"/>
              </a:rPr>
              <a:t>Evolution-driven photonic structures in nature, such as those found in these butterflies can effectively manipulate the flow of light for camouflage, inter- or intraspecies communication, signaling, heat regulation, and many other biological processes.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7D9CD"/>
        </a:solidFill>
        <a:effectLst/>
      </p:bgPr>
    </p:bg>
    <p:spTree>
      <p:nvGrpSpPr>
        <p:cNvPr id="1" name=""/>
        <p:cNvGrpSpPr/>
        <p:nvPr/>
      </p:nvGrpSpPr>
      <p:grpSpPr>
        <a:xfrm>
          <a:off x="0" y="0"/>
          <a:ext cx="0" cy="0"/>
          <a:chOff x="0" y="0"/>
          <a:chExt cx="0" cy="0"/>
        </a:xfrm>
      </p:grpSpPr>
      <p:sp>
        <p:nvSpPr>
          <p:cNvPr id="2" name="AutoShape 2"/>
          <p:cNvSpPr/>
          <p:nvPr/>
        </p:nvSpPr>
        <p:spPr>
          <a:xfrm>
            <a:off x="5897880" y="3030049"/>
            <a:ext cx="6492240" cy="0"/>
          </a:xfrm>
          <a:prstGeom prst="line">
            <a:avLst/>
          </a:prstGeom>
          <a:ln w="28575" cap="flat">
            <a:solidFill>
              <a:srgbClr val="39543B"/>
            </a:solidFill>
            <a:prstDash val="solid"/>
            <a:headEnd type="none" w="sm" len="sm"/>
            <a:tailEnd type="none" w="sm" len="sm"/>
          </a:ln>
        </p:spPr>
      </p:sp>
      <p:grpSp>
        <p:nvGrpSpPr>
          <p:cNvPr id="3" name="Group 3"/>
          <p:cNvGrpSpPr/>
          <p:nvPr/>
        </p:nvGrpSpPr>
        <p:grpSpPr>
          <a:xfrm>
            <a:off x="897031" y="3312732"/>
            <a:ext cx="16605997" cy="6447865"/>
            <a:chOff x="0" y="0"/>
            <a:chExt cx="4373596" cy="1698203"/>
          </a:xfrm>
        </p:grpSpPr>
        <p:sp>
          <p:nvSpPr>
            <p:cNvPr id="4" name="Freeform 4"/>
            <p:cNvSpPr/>
            <p:nvPr/>
          </p:nvSpPr>
          <p:spPr>
            <a:xfrm>
              <a:off x="0" y="0"/>
              <a:ext cx="4373596" cy="1698203"/>
            </a:xfrm>
            <a:custGeom>
              <a:avLst/>
              <a:gdLst/>
              <a:ahLst/>
              <a:cxnLst/>
              <a:rect l="l" t="t" r="r" b="b"/>
              <a:pathLst>
                <a:path w="4373596" h="1698203">
                  <a:moveTo>
                    <a:pt x="23777" y="0"/>
                  </a:moveTo>
                  <a:lnTo>
                    <a:pt x="4349819" y="0"/>
                  </a:lnTo>
                  <a:cubicBezTo>
                    <a:pt x="4362951" y="0"/>
                    <a:pt x="4373596" y="10645"/>
                    <a:pt x="4373596" y="23777"/>
                  </a:cubicBezTo>
                  <a:lnTo>
                    <a:pt x="4373596" y="1674426"/>
                  </a:lnTo>
                  <a:cubicBezTo>
                    <a:pt x="4373596" y="1687558"/>
                    <a:pt x="4362951" y="1698203"/>
                    <a:pt x="4349819" y="1698203"/>
                  </a:cubicBezTo>
                  <a:lnTo>
                    <a:pt x="23777" y="1698203"/>
                  </a:lnTo>
                  <a:cubicBezTo>
                    <a:pt x="10645" y="1698203"/>
                    <a:pt x="0" y="1687558"/>
                    <a:pt x="0" y="1674426"/>
                  </a:cubicBezTo>
                  <a:lnTo>
                    <a:pt x="0" y="23777"/>
                  </a:lnTo>
                  <a:cubicBezTo>
                    <a:pt x="0" y="10645"/>
                    <a:pt x="10645" y="0"/>
                    <a:pt x="23777" y="0"/>
                  </a:cubicBezTo>
                  <a:close/>
                </a:path>
              </a:pathLst>
            </a:custGeom>
            <a:solidFill>
              <a:srgbClr val="39543B"/>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aphicFrame>
        <p:nvGraphicFramePr>
          <p:cNvPr id="6" name="Table 6"/>
          <p:cNvGraphicFramePr>
            <a:graphicFrameLocks noGrp="1"/>
          </p:cNvGraphicFramePr>
          <p:nvPr>
            <p:extLst>
              <p:ext uri="{D42A27DB-BD31-4B8C-83A1-F6EECF244321}">
                <p14:modId xmlns:p14="http://schemas.microsoft.com/office/powerpoint/2010/main" val="304316477"/>
              </p:ext>
            </p:extLst>
          </p:nvPr>
        </p:nvGraphicFramePr>
        <p:xfrm>
          <a:off x="1203512" y="3585882"/>
          <a:ext cx="3673288" cy="5824818"/>
        </p:xfrm>
        <a:graphic>
          <a:graphicData uri="http://schemas.openxmlformats.org/drawingml/2006/table">
            <a:tbl>
              <a:tblPr/>
              <a:tblGrid>
                <a:gridCol w="3673288">
                  <a:extLst>
                    <a:ext uri="{9D8B030D-6E8A-4147-A177-3AD203B41FA5}">
                      <a16:colId xmlns:a16="http://schemas.microsoft.com/office/drawing/2014/main" val="20000"/>
                    </a:ext>
                  </a:extLst>
                </a:gridCol>
              </a:tblGrid>
              <a:tr h="5824818">
                <a:tc>
                  <a:txBody>
                    <a:bodyPr/>
                    <a:lstStyle/>
                    <a:p>
                      <a:pPr algn="ctr">
                        <a:defRPr/>
                      </a:pPr>
                      <a:r>
                        <a:rPr lang="en-US" sz="2400" dirty="0">
                          <a:solidFill>
                            <a:srgbClr val="FFFFFF"/>
                          </a:solidFill>
                          <a:latin typeface="DM Sans"/>
                        </a:rPr>
                        <a:t>Mimicking these optimized photonic prototypes plays an unprecedented important role in the design and function of optoelectronic devices and technologies.</a:t>
                      </a:r>
                      <a:endParaRPr lang="en-US" sz="1100" dirty="0"/>
                    </a:p>
                  </a:txBody>
                  <a:tcPr anchor="ctr">
                    <a:lnL w="47625" cap="flat" cmpd="sng" algn="ctr">
                      <a:solidFill>
                        <a:srgbClr val="E7D9CD"/>
                      </a:solidFill>
                      <a:prstDash val="solid"/>
                      <a:round/>
                      <a:headEnd type="none" w="med" len="med"/>
                      <a:tailEnd type="none" w="med" len="med"/>
                    </a:lnL>
                    <a:lnR w="47625" cap="flat" cmpd="sng" algn="ctr">
                      <a:solidFill>
                        <a:srgbClr val="E7D9CD"/>
                      </a:solidFill>
                      <a:prstDash val="solid"/>
                      <a:round/>
                      <a:headEnd type="none" w="med" len="med"/>
                      <a:tailEnd type="none" w="med" len="med"/>
                    </a:lnR>
                    <a:lnT w="47625" cap="flat" cmpd="sng" algn="ctr">
                      <a:solidFill>
                        <a:srgbClr val="E7D9CD"/>
                      </a:solidFill>
                      <a:prstDash val="solid"/>
                      <a:round/>
                      <a:headEnd type="none" w="med" len="med"/>
                      <a:tailEnd type="none" w="med" len="med"/>
                    </a:lnT>
                    <a:lnB w="47625" cap="flat" cmpd="sng" algn="ctr">
                      <a:solidFill>
                        <a:srgbClr val="E7D9CD"/>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7" name="Table 7"/>
          <p:cNvGraphicFramePr>
            <a:graphicFrameLocks noGrp="1"/>
          </p:cNvGraphicFramePr>
          <p:nvPr>
            <p:extLst>
              <p:ext uri="{D42A27DB-BD31-4B8C-83A1-F6EECF244321}">
                <p14:modId xmlns:p14="http://schemas.microsoft.com/office/powerpoint/2010/main" val="4057846398"/>
              </p:ext>
            </p:extLst>
          </p:nvPr>
        </p:nvGraphicFramePr>
        <p:xfrm>
          <a:off x="5266765" y="3585882"/>
          <a:ext cx="3673288" cy="5824818"/>
        </p:xfrm>
        <a:graphic>
          <a:graphicData uri="http://schemas.openxmlformats.org/drawingml/2006/table">
            <a:tbl>
              <a:tblPr/>
              <a:tblGrid>
                <a:gridCol w="3673288">
                  <a:extLst>
                    <a:ext uri="{9D8B030D-6E8A-4147-A177-3AD203B41FA5}">
                      <a16:colId xmlns:a16="http://schemas.microsoft.com/office/drawing/2014/main" val="20000"/>
                    </a:ext>
                  </a:extLst>
                </a:gridCol>
              </a:tblGrid>
              <a:tr h="5824818">
                <a:tc>
                  <a:txBody>
                    <a:bodyPr/>
                    <a:lstStyle/>
                    <a:p>
                      <a:pPr algn="ctr">
                        <a:defRPr/>
                      </a:pPr>
                      <a:r>
                        <a:rPr lang="en-US" sz="2400" dirty="0">
                          <a:solidFill>
                            <a:srgbClr val="FFFFFF"/>
                          </a:solidFill>
                          <a:latin typeface="DM Sans"/>
                        </a:rPr>
                        <a:t>In thin-film solar cells, where efficiencies are limited by severe optical losses, using photonic structures was shown to improve light collection and to assist light trapping of low-energy photons. </a:t>
                      </a:r>
                      <a:endParaRPr lang="en-US" sz="1100" dirty="0"/>
                    </a:p>
                  </a:txBody>
                  <a:tcPr anchor="ctr">
                    <a:lnL w="47625" cap="flat" cmpd="sng" algn="ctr">
                      <a:solidFill>
                        <a:srgbClr val="E7D9CD"/>
                      </a:solidFill>
                      <a:prstDash val="solid"/>
                      <a:round/>
                      <a:headEnd type="none" w="med" len="med"/>
                      <a:tailEnd type="none" w="med" len="med"/>
                    </a:lnL>
                    <a:lnR w="47625" cap="flat" cmpd="sng" algn="ctr">
                      <a:solidFill>
                        <a:srgbClr val="E7D9CD"/>
                      </a:solidFill>
                      <a:prstDash val="solid"/>
                      <a:round/>
                      <a:headEnd type="none" w="med" len="med"/>
                      <a:tailEnd type="none" w="med" len="med"/>
                    </a:lnR>
                    <a:lnT w="47625" cap="flat" cmpd="sng" algn="ctr">
                      <a:solidFill>
                        <a:srgbClr val="E7D9CD"/>
                      </a:solidFill>
                      <a:prstDash val="solid"/>
                      <a:round/>
                      <a:headEnd type="none" w="med" len="med"/>
                      <a:tailEnd type="none" w="med" len="med"/>
                    </a:lnT>
                    <a:lnB w="47625" cap="flat" cmpd="sng" algn="ctr">
                      <a:solidFill>
                        <a:srgbClr val="E7D9CD"/>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8" name="Table 8"/>
          <p:cNvGraphicFramePr>
            <a:graphicFrameLocks noGrp="1"/>
          </p:cNvGraphicFramePr>
          <p:nvPr>
            <p:extLst>
              <p:ext uri="{D42A27DB-BD31-4B8C-83A1-F6EECF244321}">
                <p14:modId xmlns:p14="http://schemas.microsoft.com/office/powerpoint/2010/main" val="1824690884"/>
              </p:ext>
            </p:extLst>
          </p:nvPr>
        </p:nvGraphicFramePr>
        <p:xfrm>
          <a:off x="9330018" y="3585882"/>
          <a:ext cx="3673288" cy="5824818"/>
        </p:xfrm>
        <a:graphic>
          <a:graphicData uri="http://schemas.openxmlformats.org/drawingml/2006/table">
            <a:tbl>
              <a:tblPr/>
              <a:tblGrid>
                <a:gridCol w="3673288">
                  <a:extLst>
                    <a:ext uri="{9D8B030D-6E8A-4147-A177-3AD203B41FA5}">
                      <a16:colId xmlns:a16="http://schemas.microsoft.com/office/drawing/2014/main" val="20000"/>
                    </a:ext>
                  </a:extLst>
                </a:gridCol>
              </a:tblGrid>
              <a:tr h="5824818">
                <a:tc>
                  <a:txBody>
                    <a:bodyPr/>
                    <a:lstStyle/>
                    <a:p>
                      <a:pPr algn="ctr">
                        <a:defRPr/>
                      </a:pPr>
                      <a:r>
                        <a:rPr lang="en-US" sz="2400" dirty="0">
                          <a:solidFill>
                            <a:srgbClr val="FFFFFF"/>
                          </a:solidFill>
                          <a:latin typeface="DM Sans"/>
                        </a:rPr>
                        <a:t>In particular, randomly textured surfaces and periodic structures have been extensively investigated because of their ease of implementation via wet etching or low-pressure deposition, and interference or nanoimprint lithography techniques, respectively.</a:t>
                      </a:r>
                      <a:endParaRPr lang="en-US" sz="1100" dirty="0"/>
                    </a:p>
                  </a:txBody>
                  <a:tcPr anchor="ctr">
                    <a:lnL w="47625" cap="flat" cmpd="sng" algn="ctr">
                      <a:solidFill>
                        <a:srgbClr val="E7D9CD"/>
                      </a:solidFill>
                      <a:prstDash val="solid"/>
                      <a:round/>
                      <a:headEnd type="none" w="med" len="med"/>
                      <a:tailEnd type="none" w="med" len="med"/>
                    </a:lnL>
                    <a:lnR w="47625" cap="flat" cmpd="sng" algn="ctr">
                      <a:solidFill>
                        <a:srgbClr val="E7D9CD"/>
                      </a:solidFill>
                      <a:prstDash val="solid"/>
                      <a:round/>
                      <a:headEnd type="none" w="med" len="med"/>
                      <a:tailEnd type="none" w="med" len="med"/>
                    </a:lnR>
                    <a:lnT w="47625" cap="flat" cmpd="sng" algn="ctr">
                      <a:solidFill>
                        <a:srgbClr val="E7D9CD"/>
                      </a:solidFill>
                      <a:prstDash val="solid"/>
                      <a:round/>
                      <a:headEnd type="none" w="med" len="med"/>
                      <a:tailEnd type="none" w="med" len="med"/>
                    </a:lnT>
                    <a:lnB w="47625" cap="flat" cmpd="sng" algn="ctr">
                      <a:solidFill>
                        <a:srgbClr val="E7D9CD"/>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9" name="Table 9"/>
          <p:cNvGraphicFramePr>
            <a:graphicFrameLocks noGrp="1"/>
          </p:cNvGraphicFramePr>
          <p:nvPr>
            <p:extLst>
              <p:ext uri="{D42A27DB-BD31-4B8C-83A1-F6EECF244321}">
                <p14:modId xmlns:p14="http://schemas.microsoft.com/office/powerpoint/2010/main" val="3423836128"/>
              </p:ext>
            </p:extLst>
          </p:nvPr>
        </p:nvGraphicFramePr>
        <p:xfrm>
          <a:off x="13393271" y="3585882"/>
          <a:ext cx="3673288" cy="5824818"/>
        </p:xfrm>
        <a:graphic>
          <a:graphicData uri="http://schemas.openxmlformats.org/drawingml/2006/table">
            <a:tbl>
              <a:tblPr/>
              <a:tblGrid>
                <a:gridCol w="3673288">
                  <a:extLst>
                    <a:ext uri="{9D8B030D-6E8A-4147-A177-3AD203B41FA5}">
                      <a16:colId xmlns:a16="http://schemas.microsoft.com/office/drawing/2014/main" val="20000"/>
                    </a:ext>
                  </a:extLst>
                </a:gridCol>
              </a:tblGrid>
              <a:tr h="5824818">
                <a:tc>
                  <a:txBody>
                    <a:bodyPr/>
                    <a:lstStyle/>
                    <a:p>
                      <a:pPr algn="ctr">
                        <a:defRPr/>
                      </a:pPr>
                      <a:r>
                        <a:rPr lang="en-US" sz="2400" b="0" dirty="0">
                          <a:solidFill>
                            <a:srgbClr val="FFFFFF"/>
                          </a:solidFill>
                          <a:latin typeface="DM Sans"/>
                        </a:rPr>
                        <a:t>The scales of black butterflies’ wings exhibit a wide variety of hierarchical micro- and nanostructures with specific functionalities such as visual appearance and thermoregulation.</a:t>
                      </a:r>
                      <a:endParaRPr lang="en-US" sz="1100" b="0" dirty="0"/>
                    </a:p>
                  </a:txBody>
                  <a:tcPr anchor="ctr">
                    <a:lnL w="47625" cap="flat" cmpd="sng" algn="ctr">
                      <a:solidFill>
                        <a:srgbClr val="E7D9CD"/>
                      </a:solidFill>
                      <a:prstDash val="solid"/>
                      <a:round/>
                      <a:headEnd type="none" w="med" len="med"/>
                      <a:tailEnd type="none" w="med" len="med"/>
                    </a:lnL>
                    <a:lnR w="47625" cap="flat" cmpd="sng" algn="ctr">
                      <a:solidFill>
                        <a:srgbClr val="E7D9CD"/>
                      </a:solidFill>
                      <a:prstDash val="solid"/>
                      <a:round/>
                      <a:headEnd type="none" w="med" len="med"/>
                      <a:tailEnd type="none" w="med" len="med"/>
                    </a:lnR>
                    <a:lnT w="47625" cap="flat" cmpd="sng" algn="ctr">
                      <a:solidFill>
                        <a:srgbClr val="E7D9CD"/>
                      </a:solidFill>
                      <a:prstDash val="solid"/>
                      <a:round/>
                      <a:headEnd type="none" w="med" len="med"/>
                      <a:tailEnd type="none" w="med" len="med"/>
                    </a:lnT>
                    <a:lnB w="47625" cap="flat" cmpd="sng" algn="ctr">
                      <a:solidFill>
                        <a:srgbClr val="E7D9CD"/>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0" name="TextBox 10"/>
          <p:cNvSpPr txBox="1"/>
          <p:nvPr/>
        </p:nvSpPr>
        <p:spPr>
          <a:xfrm>
            <a:off x="0" y="174678"/>
            <a:ext cx="18288000" cy="2491740"/>
          </a:xfrm>
          <a:prstGeom prst="rect">
            <a:avLst/>
          </a:prstGeom>
        </p:spPr>
        <p:txBody>
          <a:bodyPr lIns="0" tIns="0" rIns="0" bIns="0" rtlCol="0" anchor="t">
            <a:spAutoFit/>
          </a:bodyPr>
          <a:lstStyle/>
          <a:p>
            <a:pPr algn="ctr">
              <a:lnSpc>
                <a:spcPts val="8164"/>
              </a:lnSpc>
            </a:pPr>
            <a:r>
              <a:rPr lang="en-US" sz="5200" dirty="0">
                <a:solidFill>
                  <a:srgbClr val="39543B"/>
                </a:solidFill>
                <a:latin typeface="DM Sans"/>
              </a:rPr>
              <a:t>WHY DO WE USE THE </a:t>
            </a:r>
          </a:p>
          <a:p>
            <a:pPr algn="ctr">
              <a:lnSpc>
                <a:spcPts val="5085"/>
              </a:lnSpc>
            </a:pPr>
            <a:r>
              <a:rPr lang="en-US" sz="4500" dirty="0">
                <a:solidFill>
                  <a:srgbClr val="39543B"/>
                </a:solidFill>
                <a:latin typeface="TAN Meringue"/>
              </a:rPr>
              <a:t>BLACK-WINGED BUTTERFLY</a:t>
            </a:r>
          </a:p>
          <a:p>
            <a:pPr algn="ctr">
              <a:lnSpc>
                <a:spcPts val="5876"/>
              </a:lnSpc>
            </a:pPr>
            <a:r>
              <a:rPr lang="en-US" sz="5200" dirty="0">
                <a:solidFill>
                  <a:srgbClr val="39543B"/>
                </a:solidFill>
                <a:latin typeface="DM Sans"/>
              </a:rPr>
              <a:t>FOR MIMICRY IN THIN PHOTOVOLTAIC ABSORBERS?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0E1"/>
        </a:solidFill>
        <a:effectLst/>
      </p:bgPr>
    </p:bg>
    <p:spTree>
      <p:nvGrpSpPr>
        <p:cNvPr id="1" name=""/>
        <p:cNvGrpSpPr/>
        <p:nvPr/>
      </p:nvGrpSpPr>
      <p:grpSpPr>
        <a:xfrm>
          <a:off x="0" y="0"/>
          <a:ext cx="0" cy="0"/>
          <a:chOff x="0" y="0"/>
          <a:chExt cx="0" cy="0"/>
        </a:xfrm>
      </p:grpSpPr>
      <p:grpSp>
        <p:nvGrpSpPr>
          <p:cNvPr id="2" name="Group 2"/>
          <p:cNvGrpSpPr/>
          <p:nvPr/>
        </p:nvGrpSpPr>
        <p:grpSpPr>
          <a:xfrm>
            <a:off x="4854776" y="0"/>
            <a:ext cx="13433224" cy="11231764"/>
            <a:chOff x="0" y="0"/>
            <a:chExt cx="3537968" cy="2958160"/>
          </a:xfrm>
        </p:grpSpPr>
        <p:sp>
          <p:nvSpPr>
            <p:cNvPr id="3" name="Freeform 3"/>
            <p:cNvSpPr/>
            <p:nvPr/>
          </p:nvSpPr>
          <p:spPr>
            <a:xfrm>
              <a:off x="0" y="0"/>
              <a:ext cx="3537969" cy="2958160"/>
            </a:xfrm>
            <a:custGeom>
              <a:avLst/>
              <a:gdLst/>
              <a:ahLst/>
              <a:cxnLst/>
              <a:rect l="l" t="t" r="r" b="b"/>
              <a:pathLst>
                <a:path w="3537969" h="2958160">
                  <a:moveTo>
                    <a:pt x="0" y="0"/>
                  </a:moveTo>
                  <a:lnTo>
                    <a:pt x="3537969" y="0"/>
                  </a:lnTo>
                  <a:lnTo>
                    <a:pt x="3537969" y="2958160"/>
                  </a:lnTo>
                  <a:lnTo>
                    <a:pt x="0" y="2958160"/>
                  </a:lnTo>
                  <a:close/>
                </a:path>
              </a:pathLst>
            </a:custGeom>
            <a:solidFill>
              <a:srgbClr val="39543B"/>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225826" y="1830322"/>
            <a:ext cx="7257901" cy="6626356"/>
            <a:chOff x="0" y="0"/>
            <a:chExt cx="9677201" cy="8835141"/>
          </a:xfrm>
        </p:grpSpPr>
        <p:pic>
          <p:nvPicPr>
            <p:cNvPr id="6" name="Picture 6"/>
            <p:cNvPicPr>
              <a:picLocks noChangeAspect="1"/>
            </p:cNvPicPr>
            <p:nvPr/>
          </p:nvPicPr>
          <p:blipFill>
            <a:blip r:embed="rId2"/>
            <a:srcRect l="15518" r="11369"/>
            <a:stretch>
              <a:fillRect/>
            </a:stretch>
          </p:blipFill>
          <p:spPr>
            <a:xfrm>
              <a:off x="0" y="0"/>
              <a:ext cx="9677201" cy="8835141"/>
            </a:xfrm>
            <a:prstGeom prst="rect">
              <a:avLst/>
            </a:prstGeom>
          </p:spPr>
        </p:pic>
      </p:grpSp>
      <p:sp>
        <p:nvSpPr>
          <p:cNvPr id="7" name="TextBox 7"/>
          <p:cNvSpPr txBox="1"/>
          <p:nvPr/>
        </p:nvSpPr>
        <p:spPr>
          <a:xfrm>
            <a:off x="12879661" y="1050860"/>
            <a:ext cx="4685111" cy="863600"/>
          </a:xfrm>
          <a:prstGeom prst="rect">
            <a:avLst/>
          </a:prstGeom>
        </p:spPr>
        <p:txBody>
          <a:bodyPr lIns="0" tIns="0" rIns="0" bIns="0" rtlCol="0" anchor="t">
            <a:spAutoFit/>
          </a:bodyPr>
          <a:lstStyle/>
          <a:p>
            <a:pPr algn="r">
              <a:lnSpc>
                <a:spcPts val="7000"/>
              </a:lnSpc>
              <a:spcBef>
                <a:spcPct val="0"/>
              </a:spcBef>
            </a:pPr>
            <a:r>
              <a:rPr lang="en-US" sz="5000" dirty="0">
                <a:solidFill>
                  <a:srgbClr val="F4F0E1"/>
                </a:solidFill>
                <a:latin typeface="DM Sans"/>
              </a:rPr>
              <a:t>BRIEF ON</a:t>
            </a:r>
          </a:p>
        </p:txBody>
      </p:sp>
      <p:sp>
        <p:nvSpPr>
          <p:cNvPr id="8" name="TextBox 8"/>
          <p:cNvSpPr txBox="1"/>
          <p:nvPr/>
        </p:nvSpPr>
        <p:spPr>
          <a:xfrm>
            <a:off x="11456869" y="1885096"/>
            <a:ext cx="6107903" cy="1203321"/>
          </a:xfrm>
          <a:prstGeom prst="rect">
            <a:avLst/>
          </a:prstGeom>
        </p:spPr>
        <p:txBody>
          <a:bodyPr lIns="0" tIns="0" rIns="0" bIns="0" rtlCol="0" anchor="t">
            <a:spAutoFit/>
          </a:bodyPr>
          <a:lstStyle/>
          <a:p>
            <a:pPr algn="r">
              <a:lnSpc>
                <a:spcPts val="9800"/>
              </a:lnSpc>
              <a:spcBef>
                <a:spcPct val="0"/>
              </a:spcBef>
            </a:pPr>
            <a:r>
              <a:rPr lang="en-US" sz="7000" dirty="0">
                <a:solidFill>
                  <a:srgbClr val="F4F0E1"/>
                </a:solidFill>
                <a:latin typeface="TAN Meringue"/>
              </a:rPr>
              <a:t>ANALYSIS</a:t>
            </a:r>
          </a:p>
        </p:txBody>
      </p:sp>
      <p:sp>
        <p:nvSpPr>
          <p:cNvPr id="9" name="TextBox 9"/>
          <p:cNvSpPr txBox="1"/>
          <p:nvPr/>
        </p:nvSpPr>
        <p:spPr>
          <a:xfrm>
            <a:off x="9449473" y="3288441"/>
            <a:ext cx="8115300" cy="6382385"/>
          </a:xfrm>
          <a:prstGeom prst="rect">
            <a:avLst/>
          </a:prstGeom>
        </p:spPr>
        <p:txBody>
          <a:bodyPr lIns="0" tIns="0" rIns="0" bIns="0" rtlCol="0" anchor="t">
            <a:spAutoFit/>
          </a:bodyPr>
          <a:lstStyle/>
          <a:p>
            <a:pPr algn="just">
              <a:lnSpc>
                <a:spcPts val="3639"/>
              </a:lnSpc>
            </a:pPr>
            <a:r>
              <a:rPr lang="en-US" sz="2599" dirty="0">
                <a:solidFill>
                  <a:srgbClr val="F4F0E1"/>
                </a:solidFill>
                <a:latin typeface="DM Sans"/>
              </a:rPr>
              <a:t>The absorption is first examined experimentally by micro spectroscopy.</a:t>
            </a:r>
          </a:p>
          <a:p>
            <a:pPr algn="just">
              <a:lnSpc>
                <a:spcPts val="3639"/>
              </a:lnSpc>
            </a:pPr>
            <a:r>
              <a:rPr lang="en-US" sz="2599" dirty="0">
                <a:solidFill>
                  <a:srgbClr val="F4F0E1"/>
                </a:solidFill>
                <a:latin typeface="DM Sans"/>
              </a:rPr>
              <a:t> </a:t>
            </a:r>
          </a:p>
          <a:p>
            <a:pPr algn="just">
              <a:lnSpc>
                <a:spcPts val="3639"/>
              </a:lnSpc>
            </a:pPr>
            <a:r>
              <a:rPr lang="en-US" sz="2599" dirty="0">
                <a:solidFill>
                  <a:srgbClr val="F4F0E1"/>
                </a:solidFill>
                <a:latin typeface="DM Sans"/>
              </a:rPr>
              <a:t>The analysis conducted in this paper enables probing of wings locally and relates the structural variations, particularly the air-filling fraction, to the observed optical properties. </a:t>
            </a:r>
          </a:p>
          <a:p>
            <a:pPr algn="just">
              <a:lnSpc>
                <a:spcPts val="3639"/>
              </a:lnSpc>
            </a:pPr>
            <a:endParaRPr lang="en-US" sz="2599" dirty="0">
              <a:solidFill>
                <a:srgbClr val="F4F0E1"/>
              </a:solidFill>
              <a:latin typeface="DM Sans"/>
            </a:endParaRPr>
          </a:p>
          <a:p>
            <a:pPr algn="just">
              <a:lnSpc>
                <a:spcPts val="3639"/>
              </a:lnSpc>
            </a:pPr>
            <a:r>
              <a:rPr lang="en-US" sz="2599" dirty="0">
                <a:solidFill>
                  <a:srgbClr val="F4F0E1"/>
                </a:solidFill>
                <a:latin typeface="DM Sans"/>
              </a:rPr>
              <a:t>Using the finite element method (FEM), we analyze the respective influence of the micro- and nanostructures on the resulting absorption properties together with the wavelength-dependent light propagation mechanisms.</a:t>
            </a:r>
          </a:p>
          <a:p>
            <a:pPr algn="just">
              <a:lnSpc>
                <a:spcPts val="3639"/>
              </a:lnSpc>
              <a:spcBef>
                <a:spcPct val="0"/>
              </a:spcBef>
            </a:pPr>
            <a:endParaRPr lang="en-US" sz="2599" dirty="0">
              <a:solidFill>
                <a:srgbClr val="F4F0E1"/>
              </a:solidFill>
              <a:latin typeface="DM Sans"/>
            </a:endParaRPr>
          </a:p>
        </p:txBody>
      </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523544" y="2165640"/>
            <a:ext cx="594608" cy="59460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8"/>
                                        </p:tgtEl>
                                      </p:cBhvr>
                                    </p:animEffect>
                                    <p:animScale>
                                      <p:cBhvr>
                                        <p:cTn id="10" dur="250" autoRev="1" fill="hold"/>
                                        <p:tgtEl>
                                          <p:spTgt spid="8"/>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10"/>
                                        </p:tgtEl>
                                      </p:cBhvr>
                                    </p:animEffect>
                                    <p:animScale>
                                      <p:cBhvr>
                                        <p:cTn id="13" dur="250" autoRev="1" fill="hold"/>
                                        <p:tgtEl>
                                          <p:spTgt spid="10"/>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9543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44" b="64027"/>
          <a:stretch>
            <a:fillRect/>
          </a:stretch>
        </p:blipFill>
        <p:spPr>
          <a:xfrm>
            <a:off x="2370011" y="5830060"/>
            <a:ext cx="14069799" cy="3715382"/>
          </a:xfrm>
          <a:prstGeom prst="rect">
            <a:avLst/>
          </a:prstGeom>
        </p:spPr>
      </p:pic>
      <p:grpSp>
        <p:nvGrpSpPr>
          <p:cNvPr id="3" name="Group 3"/>
          <p:cNvGrpSpPr/>
          <p:nvPr/>
        </p:nvGrpSpPr>
        <p:grpSpPr>
          <a:xfrm>
            <a:off x="-716089" y="5830060"/>
            <a:ext cx="3086100" cy="3715382"/>
            <a:chOff x="0" y="0"/>
            <a:chExt cx="812800" cy="978537"/>
          </a:xfrm>
        </p:grpSpPr>
        <p:sp>
          <p:nvSpPr>
            <p:cNvPr id="4" name="Freeform 4"/>
            <p:cNvSpPr/>
            <p:nvPr/>
          </p:nvSpPr>
          <p:spPr>
            <a:xfrm>
              <a:off x="0" y="0"/>
              <a:ext cx="812800" cy="978537"/>
            </a:xfrm>
            <a:custGeom>
              <a:avLst/>
              <a:gdLst/>
              <a:ahLst/>
              <a:cxnLst/>
              <a:rect l="l" t="t" r="r" b="b"/>
              <a:pathLst>
                <a:path w="812800" h="978537">
                  <a:moveTo>
                    <a:pt x="0" y="0"/>
                  </a:moveTo>
                  <a:lnTo>
                    <a:pt x="812800" y="0"/>
                  </a:lnTo>
                  <a:lnTo>
                    <a:pt x="812800" y="978537"/>
                  </a:lnTo>
                  <a:lnTo>
                    <a:pt x="0" y="978537"/>
                  </a:lnTo>
                  <a:close/>
                </a:path>
              </a:pathLst>
            </a:custGeom>
            <a:solidFill>
              <a:srgbClr val="FFFFFF"/>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1028700" y="351690"/>
            <a:ext cx="16752420" cy="1298736"/>
          </a:xfrm>
          <a:prstGeom prst="rect">
            <a:avLst/>
          </a:prstGeom>
        </p:spPr>
        <p:txBody>
          <a:bodyPr lIns="0" tIns="0" rIns="0" bIns="0" rtlCol="0" anchor="t">
            <a:spAutoFit/>
          </a:bodyPr>
          <a:lstStyle/>
          <a:p>
            <a:pPr>
              <a:lnSpc>
                <a:spcPts val="5106"/>
              </a:lnSpc>
              <a:spcBef>
                <a:spcPct val="0"/>
              </a:spcBef>
            </a:pPr>
            <a:r>
              <a:rPr lang="en-US" sz="3647" dirty="0">
                <a:solidFill>
                  <a:srgbClr val="F4F0E1"/>
                </a:solidFill>
                <a:latin typeface="DM Sans Bold"/>
              </a:rPr>
              <a:t>ANALYSIS AND CHARACTERIZATION OF THE </a:t>
            </a:r>
          </a:p>
          <a:p>
            <a:pPr algn="just">
              <a:lnSpc>
                <a:spcPts val="6007"/>
              </a:lnSpc>
            </a:pPr>
            <a:r>
              <a:rPr lang="en-US" sz="3282" dirty="0">
                <a:solidFill>
                  <a:srgbClr val="F4F0E1"/>
                </a:solidFill>
                <a:latin typeface="TAN Meringue Bold"/>
              </a:rPr>
              <a:t>BLACK BUTTERFLY SCALES:</a:t>
            </a:r>
          </a:p>
        </p:txBody>
      </p:sp>
      <p:grpSp>
        <p:nvGrpSpPr>
          <p:cNvPr id="7" name="Group 7"/>
          <p:cNvGrpSpPr/>
          <p:nvPr/>
        </p:nvGrpSpPr>
        <p:grpSpPr>
          <a:xfrm>
            <a:off x="16439809" y="5830060"/>
            <a:ext cx="3086100" cy="3715382"/>
            <a:chOff x="0" y="0"/>
            <a:chExt cx="812800" cy="978537"/>
          </a:xfrm>
        </p:grpSpPr>
        <p:sp>
          <p:nvSpPr>
            <p:cNvPr id="8" name="Freeform 8"/>
            <p:cNvSpPr/>
            <p:nvPr/>
          </p:nvSpPr>
          <p:spPr>
            <a:xfrm>
              <a:off x="0" y="0"/>
              <a:ext cx="812800" cy="978537"/>
            </a:xfrm>
            <a:custGeom>
              <a:avLst/>
              <a:gdLst/>
              <a:ahLst/>
              <a:cxnLst/>
              <a:rect l="l" t="t" r="r" b="b"/>
              <a:pathLst>
                <a:path w="812800" h="978537">
                  <a:moveTo>
                    <a:pt x="0" y="0"/>
                  </a:moveTo>
                  <a:lnTo>
                    <a:pt x="812800" y="0"/>
                  </a:lnTo>
                  <a:lnTo>
                    <a:pt x="812800" y="978537"/>
                  </a:lnTo>
                  <a:lnTo>
                    <a:pt x="0" y="978537"/>
                  </a:lnTo>
                  <a:close/>
                </a:path>
              </a:pathLst>
            </a:custGeom>
            <a:solidFill>
              <a:srgbClr val="FFFFFF"/>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826961" y="2043044"/>
            <a:ext cx="16432339" cy="3100456"/>
            <a:chOff x="0" y="0"/>
            <a:chExt cx="7173104" cy="1353422"/>
          </a:xfrm>
        </p:grpSpPr>
        <p:sp>
          <p:nvSpPr>
            <p:cNvPr id="11" name="Freeform 11"/>
            <p:cNvSpPr/>
            <p:nvPr/>
          </p:nvSpPr>
          <p:spPr>
            <a:xfrm>
              <a:off x="0" y="0"/>
              <a:ext cx="7173104" cy="1353422"/>
            </a:xfrm>
            <a:custGeom>
              <a:avLst/>
              <a:gdLst/>
              <a:ahLst/>
              <a:cxnLst/>
              <a:rect l="l" t="t" r="r" b="b"/>
              <a:pathLst>
                <a:path w="7173104" h="1353422">
                  <a:moveTo>
                    <a:pt x="24028" y="0"/>
                  </a:moveTo>
                  <a:lnTo>
                    <a:pt x="7149076" y="0"/>
                  </a:lnTo>
                  <a:cubicBezTo>
                    <a:pt x="7162347" y="0"/>
                    <a:pt x="7173104" y="10758"/>
                    <a:pt x="7173104" y="24028"/>
                  </a:cubicBezTo>
                  <a:lnTo>
                    <a:pt x="7173104" y="1329394"/>
                  </a:lnTo>
                  <a:cubicBezTo>
                    <a:pt x="7173104" y="1342664"/>
                    <a:pt x="7162347" y="1353422"/>
                    <a:pt x="7149076" y="1353422"/>
                  </a:cubicBezTo>
                  <a:lnTo>
                    <a:pt x="24028" y="1353422"/>
                  </a:lnTo>
                  <a:cubicBezTo>
                    <a:pt x="10758" y="1353422"/>
                    <a:pt x="0" y="1342664"/>
                    <a:pt x="0" y="1329394"/>
                  </a:cubicBezTo>
                  <a:lnTo>
                    <a:pt x="0" y="24028"/>
                  </a:lnTo>
                  <a:cubicBezTo>
                    <a:pt x="0" y="10758"/>
                    <a:pt x="10758" y="0"/>
                    <a:pt x="24028" y="0"/>
                  </a:cubicBezTo>
                  <a:close/>
                </a:path>
              </a:pathLst>
            </a:custGeom>
            <a:solidFill>
              <a:srgbClr val="E7D9CD"/>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1066983" y="2589537"/>
            <a:ext cx="15952295" cy="2034916"/>
          </a:xfrm>
          <a:prstGeom prst="rect">
            <a:avLst/>
          </a:prstGeom>
        </p:spPr>
        <p:txBody>
          <a:bodyPr lIns="0" tIns="0" rIns="0" bIns="0" rtlCol="0" anchor="t">
            <a:spAutoFit/>
          </a:bodyPr>
          <a:lstStyle/>
          <a:p>
            <a:pPr marL="523902" lvl="1" indent="-261951">
              <a:lnSpc>
                <a:spcPts val="3397"/>
              </a:lnSpc>
              <a:buFont typeface="Arial"/>
              <a:buChar char="•"/>
            </a:pPr>
            <a:r>
              <a:rPr lang="en-US" sz="2426" dirty="0">
                <a:solidFill>
                  <a:srgbClr val="39543B"/>
                </a:solidFill>
                <a:latin typeface="DM Sans"/>
              </a:rPr>
              <a:t>The basal region near the thorax is matt black on both forewing and hindwing, and is darker than any other black regions of the wing of </a:t>
            </a:r>
            <a:r>
              <a:rPr lang="en-US" sz="2426" i="1" dirty="0">
                <a:solidFill>
                  <a:srgbClr val="39543B"/>
                </a:solidFill>
                <a:latin typeface="DM Sans"/>
              </a:rPr>
              <a:t>P. </a:t>
            </a:r>
            <a:r>
              <a:rPr lang="en-US" sz="2426" i="1" dirty="0" err="1">
                <a:solidFill>
                  <a:srgbClr val="39543B"/>
                </a:solidFill>
                <a:latin typeface="DM Sans"/>
              </a:rPr>
              <a:t>aristolochiae</a:t>
            </a:r>
            <a:r>
              <a:rPr lang="en-US" sz="2426" i="1" dirty="0">
                <a:solidFill>
                  <a:srgbClr val="39543B"/>
                </a:solidFill>
                <a:latin typeface="DM Sans"/>
              </a:rPr>
              <a:t> </a:t>
            </a:r>
            <a:r>
              <a:rPr lang="en-US" sz="2426" dirty="0">
                <a:solidFill>
                  <a:srgbClr val="39543B"/>
                </a:solidFill>
                <a:latin typeface="DM Sans"/>
              </a:rPr>
              <a:t>(see Fig. A and B)</a:t>
            </a:r>
          </a:p>
          <a:p>
            <a:pPr marL="523902" lvl="1" indent="-261951">
              <a:lnSpc>
                <a:spcPts val="3397"/>
              </a:lnSpc>
              <a:buFont typeface="Arial"/>
              <a:buChar char="•"/>
            </a:pPr>
            <a:r>
              <a:rPr lang="en-US" sz="2426" dirty="0">
                <a:solidFill>
                  <a:srgbClr val="39543B"/>
                </a:solidFill>
                <a:latin typeface="DM Sans"/>
              </a:rPr>
              <a:t>For both matt black and dull black regions of the wings, the hole diameters follow a random distribution with a mean of 300 ± 85 nm</a:t>
            </a:r>
          </a:p>
          <a:p>
            <a:pPr>
              <a:lnSpc>
                <a:spcPts val="2106"/>
              </a:lnSpc>
            </a:pPr>
            <a:endParaRPr lang="en-US" sz="2426" dirty="0">
              <a:solidFill>
                <a:srgbClr val="39543B"/>
              </a:solidFill>
              <a:latin typeface="DM San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9543B"/>
        </a:solidFill>
        <a:effectLst/>
      </p:bgPr>
    </p:bg>
    <p:spTree>
      <p:nvGrpSpPr>
        <p:cNvPr id="1" name=""/>
        <p:cNvGrpSpPr/>
        <p:nvPr/>
      </p:nvGrpSpPr>
      <p:grpSpPr>
        <a:xfrm>
          <a:off x="0" y="0"/>
          <a:ext cx="0" cy="0"/>
          <a:chOff x="0" y="0"/>
          <a:chExt cx="0" cy="0"/>
        </a:xfrm>
      </p:grpSpPr>
      <p:grpSp>
        <p:nvGrpSpPr>
          <p:cNvPr id="2" name="Group 2"/>
          <p:cNvGrpSpPr/>
          <p:nvPr/>
        </p:nvGrpSpPr>
        <p:grpSpPr>
          <a:xfrm>
            <a:off x="-716089" y="5536536"/>
            <a:ext cx="5514944" cy="4302431"/>
            <a:chOff x="0" y="0"/>
            <a:chExt cx="1452495" cy="1133150"/>
          </a:xfrm>
        </p:grpSpPr>
        <p:sp>
          <p:nvSpPr>
            <p:cNvPr id="3" name="Freeform 3"/>
            <p:cNvSpPr/>
            <p:nvPr/>
          </p:nvSpPr>
          <p:spPr>
            <a:xfrm>
              <a:off x="0" y="0"/>
              <a:ext cx="1452495" cy="1133151"/>
            </a:xfrm>
            <a:custGeom>
              <a:avLst/>
              <a:gdLst/>
              <a:ahLst/>
              <a:cxnLst/>
              <a:rect l="l" t="t" r="r" b="b"/>
              <a:pathLst>
                <a:path w="1452495" h="1133151">
                  <a:moveTo>
                    <a:pt x="0" y="0"/>
                  </a:moveTo>
                  <a:lnTo>
                    <a:pt x="1452495" y="0"/>
                  </a:lnTo>
                  <a:lnTo>
                    <a:pt x="1452495" y="1133151"/>
                  </a:lnTo>
                  <a:lnTo>
                    <a:pt x="0" y="1133151"/>
                  </a:lnTo>
                  <a:close/>
                </a:path>
              </a:pathLst>
            </a:custGeom>
            <a:solidFill>
              <a:srgbClr val="FFFFFF"/>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3566687" y="5536536"/>
            <a:ext cx="5959222" cy="4302431"/>
            <a:chOff x="0" y="0"/>
            <a:chExt cx="1569507" cy="1133150"/>
          </a:xfrm>
        </p:grpSpPr>
        <p:sp>
          <p:nvSpPr>
            <p:cNvPr id="6" name="Freeform 6"/>
            <p:cNvSpPr/>
            <p:nvPr/>
          </p:nvSpPr>
          <p:spPr>
            <a:xfrm>
              <a:off x="0" y="0"/>
              <a:ext cx="1569507" cy="1133151"/>
            </a:xfrm>
            <a:custGeom>
              <a:avLst/>
              <a:gdLst/>
              <a:ahLst/>
              <a:cxnLst/>
              <a:rect l="l" t="t" r="r" b="b"/>
              <a:pathLst>
                <a:path w="1569507" h="1133151">
                  <a:moveTo>
                    <a:pt x="0" y="0"/>
                  </a:moveTo>
                  <a:lnTo>
                    <a:pt x="1569507" y="0"/>
                  </a:lnTo>
                  <a:lnTo>
                    <a:pt x="1569507" y="1133151"/>
                  </a:lnTo>
                  <a:lnTo>
                    <a:pt x="0" y="1133151"/>
                  </a:lnTo>
                  <a:close/>
                </a:path>
              </a:pathLst>
            </a:custGeom>
            <a:solidFill>
              <a:srgbClr val="FFFFFF"/>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826961" y="512906"/>
            <a:ext cx="16432339" cy="4630594"/>
            <a:chOff x="0" y="0"/>
            <a:chExt cx="7173104" cy="2021363"/>
          </a:xfrm>
        </p:grpSpPr>
        <p:sp>
          <p:nvSpPr>
            <p:cNvPr id="9" name="Freeform 9"/>
            <p:cNvSpPr/>
            <p:nvPr/>
          </p:nvSpPr>
          <p:spPr>
            <a:xfrm>
              <a:off x="0" y="0"/>
              <a:ext cx="7173104" cy="2021363"/>
            </a:xfrm>
            <a:custGeom>
              <a:avLst/>
              <a:gdLst/>
              <a:ahLst/>
              <a:cxnLst/>
              <a:rect l="l" t="t" r="r" b="b"/>
              <a:pathLst>
                <a:path w="7173104" h="2021363">
                  <a:moveTo>
                    <a:pt x="24028" y="0"/>
                  </a:moveTo>
                  <a:lnTo>
                    <a:pt x="7149076" y="0"/>
                  </a:lnTo>
                  <a:cubicBezTo>
                    <a:pt x="7162347" y="0"/>
                    <a:pt x="7173104" y="10758"/>
                    <a:pt x="7173104" y="24028"/>
                  </a:cubicBezTo>
                  <a:lnTo>
                    <a:pt x="7173104" y="1997335"/>
                  </a:lnTo>
                  <a:cubicBezTo>
                    <a:pt x="7173104" y="2010606"/>
                    <a:pt x="7162347" y="2021363"/>
                    <a:pt x="7149076" y="2021363"/>
                  </a:cubicBezTo>
                  <a:lnTo>
                    <a:pt x="24028" y="2021363"/>
                  </a:lnTo>
                  <a:cubicBezTo>
                    <a:pt x="10758" y="2021363"/>
                    <a:pt x="0" y="2010606"/>
                    <a:pt x="0" y="1997335"/>
                  </a:cubicBezTo>
                  <a:lnTo>
                    <a:pt x="0" y="24028"/>
                  </a:lnTo>
                  <a:cubicBezTo>
                    <a:pt x="0" y="10758"/>
                    <a:pt x="10758" y="0"/>
                    <a:pt x="24028" y="0"/>
                  </a:cubicBezTo>
                  <a:close/>
                </a:path>
              </a:pathLst>
            </a:custGeom>
            <a:solidFill>
              <a:srgbClr val="E7D9CD"/>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11" name="Picture 11"/>
          <p:cNvPicPr>
            <a:picLocks noChangeAspect="1"/>
          </p:cNvPicPr>
          <p:nvPr/>
        </p:nvPicPr>
        <p:blipFill>
          <a:blip r:embed="rId2"/>
          <a:srcRect t="36857" b="280"/>
          <a:stretch>
            <a:fillRect/>
          </a:stretch>
        </p:blipFill>
        <p:spPr>
          <a:xfrm>
            <a:off x="4798854" y="5536536"/>
            <a:ext cx="8767832" cy="4302431"/>
          </a:xfrm>
          <a:prstGeom prst="rect">
            <a:avLst/>
          </a:prstGeom>
        </p:spPr>
      </p:pic>
      <p:sp>
        <p:nvSpPr>
          <p:cNvPr id="12" name="TextBox 12"/>
          <p:cNvSpPr txBox="1"/>
          <p:nvPr/>
        </p:nvSpPr>
        <p:spPr>
          <a:xfrm>
            <a:off x="1066983" y="829979"/>
            <a:ext cx="15952295" cy="4112495"/>
          </a:xfrm>
          <a:prstGeom prst="rect">
            <a:avLst/>
          </a:prstGeom>
        </p:spPr>
        <p:txBody>
          <a:bodyPr lIns="0" tIns="0" rIns="0" bIns="0" rtlCol="0" anchor="t">
            <a:spAutoFit/>
          </a:bodyPr>
          <a:lstStyle/>
          <a:p>
            <a:pPr marL="523902" lvl="1" indent="-261951">
              <a:lnSpc>
                <a:spcPts val="3397"/>
              </a:lnSpc>
              <a:buFont typeface="Arial"/>
              <a:buChar char="•"/>
            </a:pPr>
            <a:r>
              <a:rPr lang="en-US" sz="2426" dirty="0">
                <a:solidFill>
                  <a:srgbClr val="39543B"/>
                </a:solidFill>
                <a:latin typeface="DM Sans"/>
              </a:rPr>
              <a:t>As illustrated in Fig. (B to D), the scales display different colors when the ff changes, suggesting that the absorption properties strongly correlate to this morphological feature</a:t>
            </a:r>
          </a:p>
          <a:p>
            <a:pPr marL="523902" lvl="1" indent="-261951">
              <a:lnSpc>
                <a:spcPts val="3397"/>
              </a:lnSpc>
              <a:buFont typeface="Arial"/>
              <a:buChar char="•"/>
            </a:pPr>
            <a:r>
              <a:rPr lang="en-US" sz="2426" dirty="0">
                <a:solidFill>
                  <a:srgbClr val="39543B"/>
                </a:solidFill>
                <a:latin typeface="DM Sans"/>
              </a:rPr>
              <a:t>There is quantitative absorption difference between those two sections</a:t>
            </a:r>
          </a:p>
          <a:p>
            <a:pPr marL="523902" lvl="1" indent="-261951">
              <a:lnSpc>
                <a:spcPts val="3397"/>
              </a:lnSpc>
              <a:buFont typeface="Arial"/>
              <a:buChar char="•"/>
            </a:pPr>
            <a:r>
              <a:rPr lang="en-US" sz="2426" dirty="0">
                <a:solidFill>
                  <a:srgbClr val="39543B"/>
                </a:solidFill>
                <a:latin typeface="DM Sans"/>
              </a:rPr>
              <a:t>This absorption difference increases even more for wavelengths above 800 nm and reaches up to 18% at 900 nm</a:t>
            </a:r>
          </a:p>
          <a:p>
            <a:pPr marL="523902" lvl="1" indent="-261951">
              <a:lnSpc>
                <a:spcPts val="3397"/>
              </a:lnSpc>
              <a:buFont typeface="Arial"/>
              <a:buChar char="•"/>
            </a:pPr>
            <a:r>
              <a:rPr lang="en-US" sz="2426" dirty="0">
                <a:solidFill>
                  <a:srgbClr val="39543B"/>
                </a:solidFill>
                <a:latin typeface="DM Sans"/>
              </a:rPr>
              <a:t>The following results suggest that the higher the ff, the lower the reflection and consequently the better the absorption</a:t>
            </a:r>
          </a:p>
          <a:p>
            <a:pPr marL="523902" lvl="1" indent="-261951">
              <a:lnSpc>
                <a:spcPts val="3397"/>
              </a:lnSpc>
              <a:buFont typeface="Arial"/>
              <a:buChar char="•"/>
            </a:pPr>
            <a:r>
              <a:rPr lang="en-US" sz="2426" dirty="0">
                <a:solidFill>
                  <a:srgbClr val="39543B"/>
                </a:solidFill>
                <a:latin typeface="DM Sans"/>
              </a:rPr>
              <a:t>We performed FEM-based simulations and the “3D model” parameters for these simulations were taken from surface and cross-sectional SEM images</a:t>
            </a:r>
          </a:p>
          <a:p>
            <a:pPr>
              <a:lnSpc>
                <a:spcPts val="2106"/>
              </a:lnSpc>
            </a:pPr>
            <a:endParaRPr lang="en-US" sz="2426" dirty="0">
              <a:solidFill>
                <a:srgbClr val="39543B"/>
              </a:solidFill>
              <a:latin typeface="DM San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0E1"/>
        </a:solidFill>
        <a:effectLst/>
      </p:bgPr>
    </p:bg>
    <p:spTree>
      <p:nvGrpSpPr>
        <p:cNvPr id="1" name=""/>
        <p:cNvGrpSpPr/>
        <p:nvPr/>
      </p:nvGrpSpPr>
      <p:grpSpPr>
        <a:xfrm>
          <a:off x="0" y="0"/>
          <a:ext cx="0" cy="0"/>
          <a:chOff x="0" y="0"/>
          <a:chExt cx="0" cy="0"/>
        </a:xfrm>
      </p:grpSpPr>
      <p:grpSp>
        <p:nvGrpSpPr>
          <p:cNvPr id="2" name="Group 2"/>
          <p:cNvGrpSpPr/>
          <p:nvPr/>
        </p:nvGrpSpPr>
        <p:grpSpPr>
          <a:xfrm>
            <a:off x="487693" y="4881024"/>
            <a:ext cx="17413967" cy="4945069"/>
            <a:chOff x="0" y="0"/>
            <a:chExt cx="4586394" cy="1302405"/>
          </a:xfrm>
        </p:grpSpPr>
        <p:sp>
          <p:nvSpPr>
            <p:cNvPr id="3" name="Freeform 3"/>
            <p:cNvSpPr/>
            <p:nvPr/>
          </p:nvSpPr>
          <p:spPr>
            <a:xfrm>
              <a:off x="0" y="0"/>
              <a:ext cx="4586394" cy="1302405"/>
            </a:xfrm>
            <a:custGeom>
              <a:avLst/>
              <a:gdLst/>
              <a:ahLst/>
              <a:cxnLst/>
              <a:rect l="l" t="t" r="r" b="b"/>
              <a:pathLst>
                <a:path w="4586394" h="1302405">
                  <a:moveTo>
                    <a:pt x="22674" y="0"/>
                  </a:moveTo>
                  <a:lnTo>
                    <a:pt x="4563721" y="0"/>
                  </a:lnTo>
                  <a:cubicBezTo>
                    <a:pt x="4576243" y="0"/>
                    <a:pt x="4586394" y="10151"/>
                    <a:pt x="4586394" y="22674"/>
                  </a:cubicBezTo>
                  <a:lnTo>
                    <a:pt x="4586394" y="1279731"/>
                  </a:lnTo>
                  <a:cubicBezTo>
                    <a:pt x="4586394" y="1285745"/>
                    <a:pt x="4584005" y="1291512"/>
                    <a:pt x="4579753" y="1295764"/>
                  </a:cubicBezTo>
                  <a:cubicBezTo>
                    <a:pt x="4575501" y="1300016"/>
                    <a:pt x="4569734" y="1302405"/>
                    <a:pt x="4563721" y="1302405"/>
                  </a:cubicBezTo>
                  <a:lnTo>
                    <a:pt x="22674" y="1302405"/>
                  </a:lnTo>
                  <a:cubicBezTo>
                    <a:pt x="10151" y="1302405"/>
                    <a:pt x="0" y="1292254"/>
                    <a:pt x="0" y="1279731"/>
                  </a:cubicBezTo>
                  <a:lnTo>
                    <a:pt x="0" y="22674"/>
                  </a:lnTo>
                  <a:cubicBezTo>
                    <a:pt x="0" y="16660"/>
                    <a:pt x="2389" y="10893"/>
                    <a:pt x="6641" y="6641"/>
                  </a:cubicBezTo>
                  <a:cubicBezTo>
                    <a:pt x="10893" y="2389"/>
                    <a:pt x="16660" y="0"/>
                    <a:pt x="22674" y="0"/>
                  </a:cubicBezTo>
                  <a:close/>
                </a:path>
              </a:pathLst>
            </a:custGeom>
            <a:solidFill>
              <a:srgbClr val="39543B"/>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5" name="Picture 5"/>
          <p:cNvPicPr>
            <a:picLocks noChangeAspect="1"/>
          </p:cNvPicPr>
          <p:nvPr/>
        </p:nvPicPr>
        <p:blipFill>
          <a:blip r:embed="rId2"/>
          <a:srcRect/>
          <a:stretch>
            <a:fillRect/>
          </a:stretch>
        </p:blipFill>
        <p:spPr>
          <a:xfrm>
            <a:off x="3882496" y="423529"/>
            <a:ext cx="10624362" cy="4038297"/>
          </a:xfrm>
          <a:prstGeom prst="rect">
            <a:avLst/>
          </a:prstGeom>
        </p:spPr>
      </p:pic>
      <p:sp>
        <p:nvSpPr>
          <p:cNvPr id="6" name="TextBox 6"/>
          <p:cNvSpPr txBox="1"/>
          <p:nvPr/>
        </p:nvSpPr>
        <p:spPr>
          <a:xfrm>
            <a:off x="1076681" y="5673349"/>
            <a:ext cx="16235992" cy="3312795"/>
          </a:xfrm>
          <a:prstGeom prst="rect">
            <a:avLst/>
          </a:prstGeom>
        </p:spPr>
        <p:txBody>
          <a:bodyPr lIns="0" tIns="0" rIns="0" bIns="0" rtlCol="0" anchor="t">
            <a:spAutoFit/>
          </a:bodyPr>
          <a:lstStyle/>
          <a:p>
            <a:pPr marL="582928" lvl="1" indent="-291464" algn="just">
              <a:lnSpc>
                <a:spcPts val="3779"/>
              </a:lnSpc>
              <a:buFont typeface="Arial"/>
              <a:buChar char="•"/>
            </a:pPr>
            <a:r>
              <a:rPr lang="en-US" sz="2699" dirty="0">
                <a:solidFill>
                  <a:srgbClr val="F4F0E1"/>
                </a:solidFill>
                <a:latin typeface="DM Sans"/>
              </a:rPr>
              <a:t>An </a:t>
            </a:r>
            <a:r>
              <a:rPr lang="en-US" sz="2699" dirty="0" err="1">
                <a:solidFill>
                  <a:srgbClr val="F4F0E1"/>
                </a:solidFill>
                <a:latin typeface="DM Sans"/>
              </a:rPr>
              <a:t>unpatterned</a:t>
            </a:r>
            <a:r>
              <a:rPr lang="en-US" sz="2699" dirty="0">
                <a:solidFill>
                  <a:srgbClr val="F4F0E1"/>
                </a:solidFill>
                <a:latin typeface="DM Sans"/>
              </a:rPr>
              <a:t> slab with an equivalent absorbing material volume was used as a reference</a:t>
            </a:r>
          </a:p>
          <a:p>
            <a:pPr marL="582928" lvl="1" indent="-291464" algn="just">
              <a:lnSpc>
                <a:spcPts val="3779"/>
              </a:lnSpc>
              <a:buFont typeface="Arial"/>
              <a:buChar char="•"/>
            </a:pPr>
            <a:r>
              <a:rPr lang="en-US" sz="2699" dirty="0">
                <a:solidFill>
                  <a:srgbClr val="F4F0E1"/>
                </a:solidFill>
                <a:latin typeface="DM Sans"/>
              </a:rPr>
              <a:t>The optical index data of the melanin-chitin composite were adopted from the wavelength-dependent complex permittivity</a:t>
            </a:r>
          </a:p>
          <a:p>
            <a:pPr marL="582928" lvl="1" indent="-291464" algn="just">
              <a:lnSpc>
                <a:spcPts val="3779"/>
              </a:lnSpc>
              <a:buFont typeface="Arial"/>
              <a:buChar char="•"/>
            </a:pPr>
            <a:r>
              <a:rPr lang="en-US" sz="2699" dirty="0">
                <a:solidFill>
                  <a:srgbClr val="F4F0E1"/>
                </a:solidFill>
                <a:latin typeface="DM Sans"/>
              </a:rPr>
              <a:t>Fig. B shows that structuring the absorbing medium, as found in the scales of the black butterfly, leads to a marked increase in the absorption over the whole spectral range considered</a:t>
            </a:r>
          </a:p>
          <a:p>
            <a:pPr marL="582928" lvl="1" indent="-291464" algn="just">
              <a:lnSpc>
                <a:spcPts val="3779"/>
              </a:lnSpc>
              <a:buFont typeface="Arial"/>
              <a:buChar char="•"/>
            </a:pPr>
            <a:r>
              <a:rPr lang="en-US" sz="2699" dirty="0">
                <a:solidFill>
                  <a:srgbClr val="F4F0E1"/>
                </a:solidFill>
                <a:latin typeface="DM Sans"/>
              </a:rPr>
              <a:t>The absorption enhancement is more prominent in the near infrared (NIR) region (20 to 35%) than in the visible range (15 to 20%) </a:t>
            </a:r>
          </a:p>
        </p:txBody>
      </p:sp>
      <p:grpSp>
        <p:nvGrpSpPr>
          <p:cNvPr id="7" name="Group 7"/>
          <p:cNvGrpSpPr/>
          <p:nvPr/>
        </p:nvGrpSpPr>
        <p:grpSpPr>
          <a:xfrm>
            <a:off x="-1632448" y="423529"/>
            <a:ext cx="5514944" cy="4038297"/>
            <a:chOff x="0" y="0"/>
            <a:chExt cx="1452495" cy="1063585"/>
          </a:xfrm>
        </p:grpSpPr>
        <p:sp>
          <p:nvSpPr>
            <p:cNvPr id="8" name="Freeform 8"/>
            <p:cNvSpPr/>
            <p:nvPr/>
          </p:nvSpPr>
          <p:spPr>
            <a:xfrm>
              <a:off x="0" y="0"/>
              <a:ext cx="1452495" cy="1063584"/>
            </a:xfrm>
            <a:custGeom>
              <a:avLst/>
              <a:gdLst/>
              <a:ahLst/>
              <a:cxnLst/>
              <a:rect l="l" t="t" r="r" b="b"/>
              <a:pathLst>
                <a:path w="1452495" h="1063584">
                  <a:moveTo>
                    <a:pt x="0" y="0"/>
                  </a:moveTo>
                  <a:lnTo>
                    <a:pt x="1452495" y="0"/>
                  </a:lnTo>
                  <a:lnTo>
                    <a:pt x="1452495" y="1063584"/>
                  </a:lnTo>
                  <a:lnTo>
                    <a:pt x="0" y="1063584"/>
                  </a:lnTo>
                  <a:close/>
                </a:path>
              </a:pathLst>
            </a:custGeom>
            <a:solidFill>
              <a:srgbClr val="FFFFFF"/>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14506858" y="423529"/>
            <a:ext cx="5514944" cy="4038297"/>
            <a:chOff x="0" y="0"/>
            <a:chExt cx="1452495" cy="1063585"/>
          </a:xfrm>
        </p:grpSpPr>
        <p:sp>
          <p:nvSpPr>
            <p:cNvPr id="11" name="Freeform 11"/>
            <p:cNvSpPr/>
            <p:nvPr/>
          </p:nvSpPr>
          <p:spPr>
            <a:xfrm>
              <a:off x="0" y="0"/>
              <a:ext cx="1452495" cy="1063584"/>
            </a:xfrm>
            <a:custGeom>
              <a:avLst/>
              <a:gdLst/>
              <a:ahLst/>
              <a:cxnLst/>
              <a:rect l="l" t="t" r="r" b="b"/>
              <a:pathLst>
                <a:path w="1452495" h="1063584">
                  <a:moveTo>
                    <a:pt x="0" y="0"/>
                  </a:moveTo>
                  <a:lnTo>
                    <a:pt x="1452495" y="0"/>
                  </a:lnTo>
                  <a:lnTo>
                    <a:pt x="1452495" y="1063584"/>
                  </a:lnTo>
                  <a:lnTo>
                    <a:pt x="0" y="1063584"/>
                  </a:lnTo>
                  <a:close/>
                </a:path>
              </a:pathLst>
            </a:custGeom>
            <a:solidFill>
              <a:srgbClr val="FFFFFF"/>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0E1"/>
        </a:solidFill>
        <a:effectLst/>
      </p:bgPr>
    </p:bg>
    <p:spTree>
      <p:nvGrpSpPr>
        <p:cNvPr id="1" name=""/>
        <p:cNvGrpSpPr/>
        <p:nvPr/>
      </p:nvGrpSpPr>
      <p:grpSpPr>
        <a:xfrm>
          <a:off x="0" y="0"/>
          <a:ext cx="0" cy="0"/>
          <a:chOff x="0" y="0"/>
          <a:chExt cx="0" cy="0"/>
        </a:xfrm>
      </p:grpSpPr>
      <p:grpSp>
        <p:nvGrpSpPr>
          <p:cNvPr id="2" name="Group 2"/>
          <p:cNvGrpSpPr/>
          <p:nvPr/>
        </p:nvGrpSpPr>
        <p:grpSpPr>
          <a:xfrm>
            <a:off x="437017" y="530127"/>
            <a:ext cx="17413967" cy="2972181"/>
            <a:chOff x="0" y="0"/>
            <a:chExt cx="4586394" cy="782797"/>
          </a:xfrm>
        </p:grpSpPr>
        <p:sp>
          <p:nvSpPr>
            <p:cNvPr id="3" name="Freeform 3"/>
            <p:cNvSpPr/>
            <p:nvPr/>
          </p:nvSpPr>
          <p:spPr>
            <a:xfrm>
              <a:off x="0" y="0"/>
              <a:ext cx="4586394" cy="782797"/>
            </a:xfrm>
            <a:custGeom>
              <a:avLst/>
              <a:gdLst/>
              <a:ahLst/>
              <a:cxnLst/>
              <a:rect l="l" t="t" r="r" b="b"/>
              <a:pathLst>
                <a:path w="4586394" h="782797">
                  <a:moveTo>
                    <a:pt x="22674" y="0"/>
                  </a:moveTo>
                  <a:lnTo>
                    <a:pt x="4563721" y="0"/>
                  </a:lnTo>
                  <a:cubicBezTo>
                    <a:pt x="4576243" y="0"/>
                    <a:pt x="4586394" y="10151"/>
                    <a:pt x="4586394" y="22674"/>
                  </a:cubicBezTo>
                  <a:lnTo>
                    <a:pt x="4586394" y="760123"/>
                  </a:lnTo>
                  <a:cubicBezTo>
                    <a:pt x="4586394" y="766136"/>
                    <a:pt x="4584005" y="771903"/>
                    <a:pt x="4579753" y="776156"/>
                  </a:cubicBezTo>
                  <a:cubicBezTo>
                    <a:pt x="4575501" y="780408"/>
                    <a:pt x="4569734" y="782797"/>
                    <a:pt x="4563721" y="782797"/>
                  </a:cubicBezTo>
                  <a:lnTo>
                    <a:pt x="22674" y="782797"/>
                  </a:lnTo>
                  <a:cubicBezTo>
                    <a:pt x="16660" y="782797"/>
                    <a:pt x="10893" y="780408"/>
                    <a:pt x="6641" y="776156"/>
                  </a:cubicBezTo>
                  <a:cubicBezTo>
                    <a:pt x="2389" y="771903"/>
                    <a:pt x="0" y="766136"/>
                    <a:pt x="0" y="760123"/>
                  </a:cubicBezTo>
                  <a:lnTo>
                    <a:pt x="0" y="22674"/>
                  </a:lnTo>
                  <a:cubicBezTo>
                    <a:pt x="0" y="16660"/>
                    <a:pt x="2389" y="10893"/>
                    <a:pt x="6641" y="6641"/>
                  </a:cubicBezTo>
                  <a:cubicBezTo>
                    <a:pt x="10893" y="2389"/>
                    <a:pt x="16660" y="0"/>
                    <a:pt x="22674" y="0"/>
                  </a:cubicBezTo>
                  <a:close/>
                </a:path>
              </a:pathLst>
            </a:custGeom>
            <a:solidFill>
              <a:srgbClr val="39543B"/>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5" name="Picture 5"/>
          <p:cNvPicPr>
            <a:picLocks noChangeAspect="1"/>
          </p:cNvPicPr>
          <p:nvPr/>
        </p:nvPicPr>
        <p:blipFill>
          <a:blip r:embed="rId2"/>
          <a:srcRect/>
          <a:stretch>
            <a:fillRect/>
          </a:stretch>
        </p:blipFill>
        <p:spPr>
          <a:xfrm>
            <a:off x="4155703" y="3980398"/>
            <a:ext cx="9976594" cy="5953774"/>
          </a:xfrm>
          <a:prstGeom prst="rect">
            <a:avLst/>
          </a:prstGeom>
        </p:spPr>
      </p:pic>
      <p:grpSp>
        <p:nvGrpSpPr>
          <p:cNvPr id="6" name="Group 6"/>
          <p:cNvGrpSpPr/>
          <p:nvPr/>
        </p:nvGrpSpPr>
        <p:grpSpPr>
          <a:xfrm>
            <a:off x="14132297" y="3980398"/>
            <a:ext cx="5514944" cy="5953774"/>
            <a:chOff x="0" y="0"/>
            <a:chExt cx="1452495" cy="1568072"/>
          </a:xfrm>
        </p:grpSpPr>
        <p:sp>
          <p:nvSpPr>
            <p:cNvPr id="7" name="Freeform 7"/>
            <p:cNvSpPr/>
            <p:nvPr/>
          </p:nvSpPr>
          <p:spPr>
            <a:xfrm>
              <a:off x="0" y="0"/>
              <a:ext cx="1452495" cy="1568072"/>
            </a:xfrm>
            <a:custGeom>
              <a:avLst/>
              <a:gdLst/>
              <a:ahLst/>
              <a:cxnLst/>
              <a:rect l="l" t="t" r="r" b="b"/>
              <a:pathLst>
                <a:path w="1452495" h="1568072">
                  <a:moveTo>
                    <a:pt x="0" y="0"/>
                  </a:moveTo>
                  <a:lnTo>
                    <a:pt x="1452495" y="0"/>
                  </a:lnTo>
                  <a:lnTo>
                    <a:pt x="1452495" y="1568072"/>
                  </a:lnTo>
                  <a:lnTo>
                    <a:pt x="0" y="1568072"/>
                  </a:lnTo>
                  <a:close/>
                </a:path>
              </a:pathLst>
            </a:custGeom>
            <a:solidFill>
              <a:srgbClr val="FFFFFF"/>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359241" y="3980398"/>
            <a:ext cx="5514944" cy="5953774"/>
            <a:chOff x="0" y="0"/>
            <a:chExt cx="1452495" cy="1568072"/>
          </a:xfrm>
        </p:grpSpPr>
        <p:sp>
          <p:nvSpPr>
            <p:cNvPr id="10" name="Freeform 10"/>
            <p:cNvSpPr/>
            <p:nvPr/>
          </p:nvSpPr>
          <p:spPr>
            <a:xfrm>
              <a:off x="0" y="0"/>
              <a:ext cx="1452495" cy="1568072"/>
            </a:xfrm>
            <a:custGeom>
              <a:avLst/>
              <a:gdLst/>
              <a:ahLst/>
              <a:cxnLst/>
              <a:rect l="l" t="t" r="r" b="b"/>
              <a:pathLst>
                <a:path w="1452495" h="1568072">
                  <a:moveTo>
                    <a:pt x="0" y="0"/>
                  </a:moveTo>
                  <a:lnTo>
                    <a:pt x="1452495" y="0"/>
                  </a:lnTo>
                  <a:lnTo>
                    <a:pt x="1452495" y="1568072"/>
                  </a:lnTo>
                  <a:lnTo>
                    <a:pt x="0" y="1568072"/>
                  </a:lnTo>
                  <a:close/>
                </a:path>
              </a:pathLst>
            </a:custGeom>
            <a:solidFill>
              <a:srgbClr val="FFFFFF"/>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1023308" y="971550"/>
            <a:ext cx="16235992" cy="2040890"/>
          </a:xfrm>
          <a:prstGeom prst="rect">
            <a:avLst/>
          </a:prstGeom>
        </p:spPr>
        <p:txBody>
          <a:bodyPr lIns="0" tIns="0" rIns="0" bIns="0" rtlCol="0" anchor="t">
            <a:spAutoFit/>
          </a:bodyPr>
          <a:lstStyle/>
          <a:p>
            <a:pPr marL="626107" lvl="1" indent="-313054" algn="just">
              <a:lnSpc>
                <a:spcPts val="4059"/>
              </a:lnSpc>
              <a:buFont typeface="Arial"/>
              <a:buChar char="•"/>
            </a:pPr>
            <a:r>
              <a:rPr lang="en-US" sz="2899" dirty="0">
                <a:solidFill>
                  <a:srgbClr val="F4F0E1"/>
                </a:solidFill>
                <a:latin typeface="DM Sans"/>
              </a:rPr>
              <a:t>The light propagation through the architecture was investigated by using field mapping at four different wavelengths</a:t>
            </a:r>
          </a:p>
          <a:p>
            <a:pPr marL="626107" lvl="1" indent="-313054" algn="just">
              <a:lnSpc>
                <a:spcPts val="4059"/>
              </a:lnSpc>
              <a:buFont typeface="Arial"/>
              <a:buChar char="•"/>
            </a:pPr>
            <a:r>
              <a:rPr lang="en-US" sz="2899" dirty="0">
                <a:solidFill>
                  <a:srgbClr val="F4F0E1"/>
                </a:solidFill>
                <a:latin typeface="DM Sans"/>
              </a:rPr>
              <a:t>The ridges start playing a noticeable role on the light propagation mechanism in the NIR, as observed in Fig. C</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2366</Words>
  <Application>Microsoft Office PowerPoint</Application>
  <PresentationFormat>Custom</PresentationFormat>
  <Paragraphs>192</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Calibri</vt:lpstr>
      <vt:lpstr>DM Sans Bold</vt:lpstr>
      <vt:lpstr>DM Sans</vt:lpstr>
      <vt:lpstr>Arial</vt:lpstr>
      <vt:lpstr>TAN Meringue Bold</vt:lpstr>
      <vt:lpstr>DM Sans Italics</vt:lpstr>
      <vt:lpstr>TAN Meringue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butterfly inspired photovoltaic absorbers</dc:title>
  <cp:lastModifiedBy>Chahel Gupta</cp:lastModifiedBy>
  <cp:revision>5</cp:revision>
  <dcterms:created xsi:type="dcterms:W3CDTF">2006-08-16T00:00:00Z</dcterms:created>
  <dcterms:modified xsi:type="dcterms:W3CDTF">2022-10-27T14:16:48Z</dcterms:modified>
  <dc:identifier>DAFQJTy2M-4</dc:identifier>
</cp:coreProperties>
</file>